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7"/>
  </p:sldMasterIdLst>
  <p:sldIdLst>
    <p:sldId id="258" r:id="rId8"/>
    <p:sldId id="259" r:id="rId9"/>
    <p:sldId id="257" r:id="rId10"/>
    <p:sldId id="261" r:id="rId11"/>
    <p:sldId id="262" r:id="rId12"/>
    <p:sldId id="263" r:id="rId13"/>
    <p:sldId id="278" r:id="rId14"/>
    <p:sldId id="260" r:id="rId15"/>
    <p:sldId id="268" r:id="rId16"/>
    <p:sldId id="264" r:id="rId17"/>
    <p:sldId id="265" r:id="rId18"/>
    <p:sldId id="266" r:id="rId19"/>
    <p:sldId id="271" r:id="rId20"/>
    <p:sldId id="407" r:id="rId21"/>
    <p:sldId id="408" r:id="rId22"/>
    <p:sldId id="409" r:id="rId23"/>
    <p:sldId id="410" r:id="rId24"/>
    <p:sldId id="267" r:id="rId25"/>
    <p:sldId id="406" r:id="rId26"/>
    <p:sldId id="269" r:id="rId27"/>
    <p:sldId id="277" r:id="rId28"/>
    <p:sldId id="276" r:id="rId29"/>
    <p:sldId id="272" r:id="rId30"/>
    <p:sldId id="273" r:id="rId31"/>
    <p:sldId id="274" r:id="rId32"/>
    <p:sldId id="279" r:id="rId33"/>
    <p:sldId id="280" r:id="rId34"/>
    <p:sldId id="281" r:id="rId35"/>
    <p:sldId id="275" r:id="rId36"/>
    <p:sldId id="282" r:id="rId37"/>
    <p:sldId id="412" r:id="rId38"/>
    <p:sldId id="413" r:id="rId39"/>
    <p:sldId id="414" r:id="rId40"/>
    <p:sldId id="411" r:id="rId41"/>
    <p:sldId id="283" r:id="rId42"/>
    <p:sldId id="362" r:id="rId43"/>
    <p:sldId id="270" r:id="rId44"/>
    <p:sldId id="363" r:id="rId45"/>
    <p:sldId id="416" r:id="rId46"/>
    <p:sldId id="417" r:id="rId47"/>
    <p:sldId id="418" r:id="rId48"/>
    <p:sldId id="415" r:id="rId49"/>
    <p:sldId id="405" r:id="rId5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0B28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1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../customXml/item1.xml"/><Relationship Id="rId7" Type="http://schemas.openxmlformats.org/officeDocument/2006/relationships/image" Target="../media/image3.png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8C72-5CC1-432A-BA79-8D7A99527C16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F1F-BAED-4CA1-BD22-C72D729C8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99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8C72-5CC1-432A-BA79-8D7A99527C16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F1F-BAED-4CA1-BD22-C72D729C8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65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8C72-5CC1-432A-BA79-8D7A99527C16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F1F-BAED-4CA1-BD22-C72D729C8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4180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569392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287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6"/>
              </a:buClr>
              <a:defRPr>
                <a:latin typeface="Century Gothic" panose="020B0502020202020204" pitchFamily="34" charset="0"/>
              </a:defRPr>
            </a:lvl1pPr>
            <a:lvl2pPr marL="685800" indent="-228600">
              <a:buClr>
                <a:schemeClr val="accent6"/>
              </a:buClr>
              <a:buFont typeface="Wingdings" panose="05000000000000000000" pitchFamily="2" charset="2"/>
              <a:buChar char="ü"/>
              <a:defRPr>
                <a:latin typeface="Century Gothic" panose="020B0502020202020204" pitchFamily="34" charset="0"/>
              </a:defRPr>
            </a:lvl2pPr>
            <a:lvl3pPr>
              <a:buClr>
                <a:schemeClr val="accent6"/>
              </a:buClr>
              <a:defRPr>
                <a:latin typeface="Century Gothic" panose="020B0502020202020204" pitchFamily="34" charset="0"/>
              </a:defRPr>
            </a:lvl3pPr>
            <a:lvl4pPr>
              <a:buClr>
                <a:schemeClr val="accent6"/>
              </a:buClr>
              <a:defRPr>
                <a:latin typeface="Century Gothic" panose="020B0502020202020204" pitchFamily="34" charset="0"/>
              </a:defRPr>
            </a:lvl4pPr>
            <a:lvl5pPr>
              <a:buClr>
                <a:schemeClr val="accent6"/>
              </a:buCl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8C72-5CC1-432A-BA79-8D7A99527C16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F1F-BAED-4CA1-BD22-C72D729C8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21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8C72-5CC1-432A-BA79-8D7A99527C16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F1F-BAED-4CA1-BD22-C72D729C8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344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8C72-5CC1-432A-BA79-8D7A99527C16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F1F-BAED-4CA1-BD22-C72D729C8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95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8C72-5CC1-432A-BA79-8D7A99527C16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F1F-BAED-4CA1-BD22-C72D729C8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935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8C72-5CC1-432A-BA79-8D7A99527C16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F1F-BAED-4CA1-BD22-C72D729C8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609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8C72-5CC1-432A-BA79-8D7A99527C16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F1F-BAED-4CA1-BD22-C72D729C8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6415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8C72-5CC1-432A-BA79-8D7A99527C16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F1F-BAED-4CA1-BD22-C72D729C8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467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08C72-5CC1-432A-BA79-8D7A99527C16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9F1F-BAED-4CA1-BD22-C72D729C8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999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08C72-5CC1-432A-BA79-8D7A99527C16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89F1F-BAED-4CA1-BD22-C72D729C8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887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customXml" Target="../../customXml/item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03286" y="2316575"/>
            <a:ext cx="9788403" cy="1017321"/>
          </a:xfrm>
        </p:spPr>
        <p:txBody>
          <a:bodyPr/>
          <a:lstStyle/>
          <a:p>
            <a:r>
              <a:rPr lang="pt-BR" sz="4000" dirty="0"/>
              <a:t>Inteligência artificial em </a:t>
            </a:r>
            <a:r>
              <a:rPr lang="pt-BR" sz="4000" dirty="0" err="1"/>
              <a:t>uropatologia</a:t>
            </a:r>
            <a:endParaRPr lang="pt-BR" sz="40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Katia Ramos Moreira Leite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969432" y="5494988"/>
            <a:ext cx="7641167" cy="346075"/>
          </a:xfrm>
        </p:spPr>
        <p:txBody>
          <a:bodyPr/>
          <a:lstStyle/>
          <a:p>
            <a:r>
              <a:rPr lang="pt-BR" dirty="0"/>
              <a:t>FMUSP - Genoa</a:t>
            </a:r>
          </a:p>
        </p:txBody>
      </p:sp>
      <p:pic>
        <p:nvPicPr>
          <p:cNvPr id="8" name="Picture 4" descr="logo genoa">
            <a:extLst>
              <a:ext uri="{FF2B5EF4-FFF2-40B4-BE49-F238E27FC236}">
                <a16:creationId xmlns="" xmlns:a16="http://schemas.microsoft.com/office/drawing/2014/main" id="{10610221-30F3-A2D5-008C-9CD6F6C24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96" y="3304441"/>
            <a:ext cx="2466271" cy="162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Logotipo – Faculdade de Medicina – USP Imagens">
            <a:extLst>
              <a:ext uri="{FF2B5EF4-FFF2-40B4-BE49-F238E27FC236}">
                <a16:creationId xmlns="" xmlns:a16="http://schemas.microsoft.com/office/drawing/2014/main" id="{4A0471C0-26F6-EA99-4CC7-C87CE2193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132" y="3368761"/>
            <a:ext cx="2755770" cy="139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16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Câncer de próstata</a:t>
            </a:r>
            <a:br>
              <a:rPr lang="pt-BR" dirty="0"/>
            </a:br>
            <a:r>
              <a:rPr lang="pt-BR" sz="3600" dirty="0"/>
              <a:t>Diagnóstico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Ström</a:t>
            </a:r>
            <a:r>
              <a:rPr lang="pt-BR" dirty="0"/>
              <a:t> P et al. </a:t>
            </a:r>
            <a:r>
              <a:rPr lang="pt-BR" sz="1800" i="1" dirty="0"/>
              <a:t>Lancet </a:t>
            </a:r>
            <a:r>
              <a:rPr lang="pt-BR" sz="1800" i="1" dirty="0" err="1"/>
              <a:t>Oncol</a:t>
            </a:r>
            <a:r>
              <a:rPr lang="pt-BR" sz="1800" i="1" dirty="0"/>
              <a:t> </a:t>
            </a:r>
            <a:r>
              <a:rPr lang="pt-BR" sz="1800" i="1" dirty="0" err="1"/>
              <a:t>Feb</a:t>
            </a:r>
            <a:r>
              <a:rPr lang="pt-BR" sz="1800" i="1" dirty="0"/>
              <a:t>. 2020,21:222</a:t>
            </a:r>
            <a:endParaRPr lang="pt-BR" i="1" dirty="0"/>
          </a:p>
          <a:p>
            <a:pPr lvl="1"/>
            <a:r>
              <a:rPr lang="pt-BR" dirty="0"/>
              <a:t>Treinamento</a:t>
            </a:r>
          </a:p>
          <a:p>
            <a:pPr lvl="2"/>
            <a:r>
              <a:rPr lang="pt-BR" dirty="0"/>
              <a:t>6682 – estudo prospectivo STHLM3 (único observador)</a:t>
            </a:r>
          </a:p>
          <a:p>
            <a:pPr lvl="2"/>
            <a:r>
              <a:rPr lang="pt-BR" dirty="0"/>
              <a:t>271 – </a:t>
            </a:r>
            <a:r>
              <a:rPr lang="pt-BR" dirty="0" err="1"/>
              <a:t>Karolinska</a:t>
            </a:r>
            <a:r>
              <a:rPr lang="pt-BR" dirty="0"/>
              <a:t> (mundo real)</a:t>
            </a:r>
          </a:p>
          <a:p>
            <a:pPr lvl="2"/>
            <a:r>
              <a:rPr lang="pt-BR" dirty="0"/>
              <a:t>87 </a:t>
            </a:r>
            <a:r>
              <a:rPr lang="pt-BR" dirty="0" smtClean="0"/>
              <a:t>–</a:t>
            </a:r>
            <a:r>
              <a:rPr lang="pt-BR" dirty="0" err="1" smtClean="0"/>
              <a:t>Uropatologistas</a:t>
            </a:r>
            <a:r>
              <a:rPr lang="pt-BR" dirty="0" smtClean="0"/>
              <a:t> </a:t>
            </a:r>
            <a:r>
              <a:rPr lang="pt-BR" dirty="0" smtClean="0"/>
              <a:t>(23</a:t>
            </a:r>
            <a:r>
              <a:rPr lang="pt-BR" dirty="0"/>
              <a:t>) </a:t>
            </a:r>
            <a:endParaRPr lang="pt-BR" dirty="0"/>
          </a:p>
        </p:txBody>
      </p:sp>
      <p:pic>
        <p:nvPicPr>
          <p:cNvPr id="2050" name="Picture 2" descr="https://ars.els-cdn.com/content/image/1-s2.0-S1470204519307387-gr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5" b="1876"/>
          <a:stretch/>
        </p:blipFill>
        <p:spPr bwMode="auto">
          <a:xfrm>
            <a:off x="6261709" y="3724248"/>
            <a:ext cx="4350143" cy="29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rs.els-cdn.com/content/image/1-s2.0-S1470204519307387-gr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25"/>
          <a:stretch/>
        </p:blipFill>
        <p:spPr bwMode="auto">
          <a:xfrm>
            <a:off x="1754104" y="3753854"/>
            <a:ext cx="4320012" cy="2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549316" y="5678905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latin typeface="Century Gothic" panose="020B0502020202020204" pitchFamily="34" charset="0"/>
              </a:rPr>
              <a:t>Teste</a:t>
            </a:r>
            <a:endParaRPr lang="pt-BR" sz="1600" dirty="0">
              <a:latin typeface="Century Gothic" panose="020B0502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732294" y="5692606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latin typeface="Century Gothic" panose="020B0502020202020204" pitchFamily="34" charset="0"/>
              </a:rPr>
              <a:t>Validação</a:t>
            </a:r>
            <a:endParaRPr lang="pt-BR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7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Câncer de próstata</a:t>
            </a:r>
            <a:br>
              <a:rPr lang="pt-BR" dirty="0"/>
            </a:br>
            <a:r>
              <a:rPr lang="pt-BR" sz="3600" dirty="0"/>
              <a:t>Graduação 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215632" y="2030672"/>
            <a:ext cx="4571557" cy="4601560"/>
            <a:chOff x="3236938" y="2018640"/>
            <a:chExt cx="4571557" cy="4601560"/>
          </a:xfrm>
        </p:grpSpPr>
        <p:pic>
          <p:nvPicPr>
            <p:cNvPr id="3074" name="Picture 2" descr="https://ars.els-cdn.com/content/image/1-s2.0-S1470204519307387-gr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98" t="50662"/>
            <a:stretch/>
          </p:blipFill>
          <p:spPr bwMode="auto">
            <a:xfrm>
              <a:off x="3621504" y="2018640"/>
              <a:ext cx="4186991" cy="4601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ars.els-cdn.com/content/image/1-s2.0-S1470204519307387-gr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99" r="92861" b="5059"/>
            <a:stretch/>
          </p:blipFill>
          <p:spPr bwMode="auto">
            <a:xfrm>
              <a:off x="3236938" y="2449221"/>
              <a:ext cx="673325" cy="372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6316579" y="3073505"/>
            <a:ext cx="4868779" cy="2316642"/>
          </a:xfrm>
        </p:spPr>
        <p:txBody>
          <a:bodyPr>
            <a:normAutofit/>
          </a:bodyPr>
          <a:lstStyle/>
          <a:p>
            <a:r>
              <a:rPr lang="pt-BR" dirty="0"/>
              <a:t>Falso (+) – 14%</a:t>
            </a:r>
          </a:p>
          <a:p>
            <a:r>
              <a:rPr lang="pt-BR" dirty="0"/>
              <a:t>Falso (-) – 3%</a:t>
            </a:r>
          </a:p>
          <a:p>
            <a:r>
              <a:rPr lang="pt-BR" dirty="0" err="1"/>
              <a:t>Subgraduação</a:t>
            </a:r>
            <a:r>
              <a:rPr lang="pt-BR" dirty="0"/>
              <a:t> – 15%</a:t>
            </a:r>
          </a:p>
          <a:p>
            <a:r>
              <a:rPr lang="pt-BR" dirty="0" err="1"/>
              <a:t>Supergraduação</a:t>
            </a:r>
            <a:r>
              <a:rPr lang="pt-BR" dirty="0"/>
              <a:t> – 16%</a:t>
            </a:r>
          </a:p>
        </p:txBody>
      </p:sp>
    </p:spTree>
    <p:extLst>
      <p:ext uri="{BB962C8B-B14F-4D97-AF65-F5344CB8AC3E}">
        <p14:creationId xmlns:p14="http://schemas.microsoft.com/office/powerpoint/2010/main" val="186510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35432"/>
              </p:ext>
            </p:extLst>
          </p:nvPr>
        </p:nvGraphicFramePr>
        <p:xfrm>
          <a:off x="943810" y="473765"/>
          <a:ext cx="10304380" cy="5714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47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585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080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83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22914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Referência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N</a:t>
                      </a:r>
                    </a:p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(validação)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Acurácia diagnóstica</a:t>
                      </a:r>
                    </a:p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(AUC)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Acurácia na graduação</a:t>
                      </a:r>
                    </a:p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(AUC)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059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Arvaniti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et al.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Kappa 0,71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Kappa 0,71</a:t>
                      </a:r>
                    </a:p>
                    <a:p>
                      <a:pPr algn="ctr"/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44369209"/>
                  </a:ext>
                </a:extLst>
              </a:tr>
              <a:tr h="424727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Campanella et al.</a:t>
                      </a:r>
                      <a:r>
                        <a:rPr lang="pt-BR" sz="1600" baseline="0" dirty="0">
                          <a:latin typeface="Century Gothic" panose="020B0502020202020204" pitchFamily="34" charset="0"/>
                        </a:rPr>
                        <a:t> 2019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12.727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0,932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9016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Lucas et al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0,92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≥4 </a:t>
                      </a:r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vs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≤3 – 0,90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4413779"/>
                  </a:ext>
                </a:extLst>
              </a:tr>
              <a:tr h="429016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Bulten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et al.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0,98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Benigno e 1</a:t>
                      </a:r>
                      <a:r>
                        <a:rPr lang="pt-BR" sz="16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pt-BR" sz="1600" baseline="0" dirty="0" err="1">
                          <a:latin typeface="Century Gothic" panose="020B0502020202020204" pitchFamily="34" charset="0"/>
                        </a:rPr>
                        <a:t>vs</a:t>
                      </a:r>
                      <a:r>
                        <a:rPr lang="pt-BR" sz="1600" baseline="0" dirty="0">
                          <a:latin typeface="Century Gothic" panose="020B0502020202020204" pitchFamily="34" charset="0"/>
                        </a:rPr>
                        <a:t> ≥2 - 0,87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856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Nir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et al.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0,75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049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Ström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et al.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330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0,986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Cohen’s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Ⱪ - 0,7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374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Pantanowitz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et al.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1627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0,991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ASAP ou</a:t>
                      </a:r>
                      <a:r>
                        <a:rPr lang="pt-BR" sz="1600" baseline="0" dirty="0">
                          <a:latin typeface="Century Gothic" panose="020B0502020202020204" pitchFamily="34" charset="0"/>
                        </a:rPr>
                        <a:t> 1 </a:t>
                      </a:r>
                      <a:r>
                        <a:rPr lang="pt-BR" sz="1600" baseline="0" dirty="0" err="1">
                          <a:latin typeface="Century Gothic" panose="020B0502020202020204" pitchFamily="34" charset="0"/>
                        </a:rPr>
                        <a:t>vs</a:t>
                      </a:r>
                      <a:r>
                        <a:rPr lang="pt-BR" sz="1600" baseline="0" dirty="0">
                          <a:latin typeface="Century Gothic" panose="020B0502020202020204" pitchFamily="34" charset="0"/>
                        </a:rPr>
                        <a:t> ≥2  - 0,941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Marginean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et al.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698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0,99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0,94(3), 0,96(4), 0,82(5)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22328477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Kott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et al.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0,915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0,854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2176139"/>
                  </a:ext>
                </a:extLst>
              </a:tr>
              <a:tr h="610954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Perincheri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et al.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1876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Sens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– 97,7%</a:t>
                      </a:r>
                    </a:p>
                    <a:p>
                      <a:pPr algn="ctr"/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Espec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– 99,3%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10954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latin typeface="Century Gothic" panose="020B0502020202020204" pitchFamily="34" charset="0"/>
                        </a:rPr>
                        <a:t>Mun</a:t>
                      </a:r>
                      <a:r>
                        <a:rPr lang="pt-BR" sz="1600" dirty="0">
                          <a:latin typeface="Century Gothic" panose="020B0502020202020204" pitchFamily="34" charset="0"/>
                        </a:rPr>
                        <a:t> et.</a:t>
                      </a:r>
                      <a:r>
                        <a:rPr lang="pt-BR" sz="1600" baseline="0" dirty="0">
                          <a:latin typeface="Century Gothic" panose="020B0502020202020204" pitchFamily="34" charset="0"/>
                        </a:rPr>
                        <a:t> Al. 2021</a:t>
                      </a:r>
                      <a:endParaRPr lang="pt-B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0,983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entury Gothic" panose="020B0502020202020204" pitchFamily="34" charset="0"/>
                        </a:rPr>
                        <a:t>Correlação moderada com o patologista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36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5329" t="10526" r="14737" b="57895"/>
          <a:stretch/>
        </p:blipFill>
        <p:spPr>
          <a:xfrm>
            <a:off x="2983831" y="685798"/>
            <a:ext cx="6087979" cy="216568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6448" t="36316" r="14046" b="38771"/>
          <a:stretch/>
        </p:blipFill>
        <p:spPr>
          <a:xfrm>
            <a:off x="714268" y="3176336"/>
            <a:ext cx="10627103" cy="250256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75197" t="28947" r="13257" b="66316"/>
          <a:stretch/>
        </p:blipFill>
        <p:spPr>
          <a:xfrm>
            <a:off x="6196262" y="2689056"/>
            <a:ext cx="1407695" cy="324853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="" xmlns:a16="http://schemas.microsoft.com/office/drawing/2014/main" id="{84BBD6B7-8D24-D163-EE5A-50B1EB101C4B}"/>
              </a:ext>
            </a:extLst>
          </p:cNvPr>
          <p:cNvGrpSpPr/>
          <p:nvPr/>
        </p:nvGrpSpPr>
        <p:grpSpPr>
          <a:xfrm>
            <a:off x="4005942" y="4362995"/>
            <a:ext cx="6258943" cy="1088571"/>
            <a:chOff x="4005942" y="4362995"/>
            <a:chExt cx="6258943" cy="1088571"/>
          </a:xfrm>
        </p:grpSpPr>
        <p:sp>
          <p:nvSpPr>
            <p:cNvPr id="5" name="Elipse 4">
              <a:extLst>
                <a:ext uri="{FF2B5EF4-FFF2-40B4-BE49-F238E27FC236}">
                  <a16:creationId xmlns="" xmlns:a16="http://schemas.microsoft.com/office/drawing/2014/main" id="{CE35A9B9-E94B-FD21-4706-BC6C5D93A22D}"/>
                </a:ext>
              </a:extLst>
            </p:cNvPr>
            <p:cNvSpPr/>
            <p:nvPr/>
          </p:nvSpPr>
          <p:spPr>
            <a:xfrm>
              <a:off x="4005942" y="4362995"/>
              <a:ext cx="1193075" cy="43542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Elipse 5">
              <a:extLst>
                <a:ext uri="{FF2B5EF4-FFF2-40B4-BE49-F238E27FC236}">
                  <a16:creationId xmlns="" xmlns:a16="http://schemas.microsoft.com/office/drawing/2014/main" id="{1E8A581F-6C57-7049-311D-9154A60F17D9}"/>
                </a:ext>
              </a:extLst>
            </p:cNvPr>
            <p:cNvSpPr/>
            <p:nvPr/>
          </p:nvSpPr>
          <p:spPr>
            <a:xfrm>
              <a:off x="5707034" y="4580709"/>
              <a:ext cx="1193075" cy="43542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>
              <a:extLst>
                <a:ext uri="{FF2B5EF4-FFF2-40B4-BE49-F238E27FC236}">
                  <a16:creationId xmlns="" xmlns:a16="http://schemas.microsoft.com/office/drawing/2014/main" id="{257F00B1-4BFE-2C37-FBC4-1E220AE1E1A0}"/>
                </a:ext>
              </a:extLst>
            </p:cNvPr>
            <p:cNvSpPr/>
            <p:nvPr/>
          </p:nvSpPr>
          <p:spPr>
            <a:xfrm>
              <a:off x="7331127" y="4798423"/>
              <a:ext cx="1193075" cy="43542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>
              <a:extLst>
                <a:ext uri="{FF2B5EF4-FFF2-40B4-BE49-F238E27FC236}">
                  <a16:creationId xmlns="" xmlns:a16="http://schemas.microsoft.com/office/drawing/2014/main" id="{1E5ABB20-09AD-4654-9D27-F1E29D30AA1F}"/>
                </a:ext>
              </a:extLst>
            </p:cNvPr>
            <p:cNvSpPr/>
            <p:nvPr/>
          </p:nvSpPr>
          <p:spPr>
            <a:xfrm>
              <a:off x="9071810" y="5016137"/>
              <a:ext cx="1193075" cy="435429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24141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1988" t="34056" r="14428" b="25462"/>
          <a:stretch/>
        </p:blipFill>
        <p:spPr>
          <a:xfrm>
            <a:off x="446346" y="848347"/>
            <a:ext cx="5704666" cy="242424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40301" t="55943" r="21747" b="12289"/>
          <a:stretch/>
        </p:blipFill>
        <p:spPr>
          <a:xfrm>
            <a:off x="6151012" y="616219"/>
            <a:ext cx="5641527" cy="265637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36514" t="38596" r="18685" b="27369"/>
          <a:stretch/>
        </p:blipFill>
        <p:spPr>
          <a:xfrm>
            <a:off x="2538660" y="3504717"/>
            <a:ext cx="6946364" cy="29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1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0934" t="29076" r="24639" b="9558"/>
          <a:stretch/>
        </p:blipFill>
        <p:spPr>
          <a:xfrm>
            <a:off x="2974552" y="198304"/>
            <a:ext cx="6460958" cy="647791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896852" y="397043"/>
            <a:ext cx="8835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dirty="0" smtClean="0"/>
              <a:t>0,784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220452" y="397043"/>
            <a:ext cx="8835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dirty="0" smtClean="0"/>
              <a:t>0,818</a:t>
            </a:r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388894" y="4580022"/>
            <a:ext cx="8835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dirty="0" smtClean="0"/>
              <a:t>0,612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80128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6612" t="23859" r="18388" b="13509"/>
          <a:stretch/>
        </p:blipFill>
        <p:spPr>
          <a:xfrm>
            <a:off x="1792706" y="288758"/>
            <a:ext cx="8206548" cy="642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6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Performance em biópsias</a:t>
            </a:r>
            <a:br>
              <a:rPr lang="pt-BR" dirty="0" smtClean="0"/>
            </a:br>
            <a:r>
              <a:rPr lang="pt-BR" sz="3200" dirty="0" smtClean="0"/>
              <a:t>Fotos comuns</a:t>
            </a:r>
            <a:endParaRPr lang="pt-BR" sz="32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35921" t="22807" r="20461" b="18421"/>
          <a:stretch/>
        </p:blipFill>
        <p:spPr>
          <a:xfrm>
            <a:off x="6096000" y="2255920"/>
            <a:ext cx="5302081" cy="401854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35724" t="18947" r="18881" b="13859"/>
          <a:stretch/>
        </p:blipFill>
        <p:spPr>
          <a:xfrm>
            <a:off x="328265" y="1961147"/>
            <a:ext cx="5534526" cy="4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0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9412" t="37568" r="11294" b="40981"/>
          <a:stretch/>
        </p:blipFill>
        <p:spPr>
          <a:xfrm>
            <a:off x="3039674" y="1938478"/>
            <a:ext cx="5976292" cy="1216131"/>
          </a:xfrm>
          <a:prstGeom prst="rect">
            <a:avLst/>
          </a:prstGeom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194833" y="602973"/>
            <a:ext cx="11665975" cy="1216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/>
              <a:t>IBEX – Câncer de próstata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50353" t="29319" r="10471" b="23831"/>
          <a:stretch/>
        </p:blipFill>
        <p:spPr>
          <a:xfrm>
            <a:off x="6231285" y="3284621"/>
            <a:ext cx="5066143" cy="340785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49540" t="28772" r="10789" b="24562"/>
          <a:stretch/>
        </p:blipFill>
        <p:spPr>
          <a:xfrm>
            <a:off x="946181" y="3284621"/>
            <a:ext cx="5141799" cy="34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0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IBEX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0913" y="2023928"/>
            <a:ext cx="10515600" cy="4351338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Diagnóstico</a:t>
            </a:r>
            <a:r>
              <a:rPr lang="en-US" sz="2000" dirty="0"/>
              <a:t> </a:t>
            </a:r>
            <a:r>
              <a:rPr lang="en-US" sz="2000" dirty="0" smtClean="0"/>
              <a:t>- AUC </a:t>
            </a:r>
          </a:p>
          <a:p>
            <a:pPr lvl="1"/>
            <a:r>
              <a:rPr lang="en-US" sz="1800" dirty="0" smtClean="0"/>
              <a:t>Teste </a:t>
            </a:r>
            <a:r>
              <a:rPr lang="en-US" sz="1800" dirty="0" err="1" smtClean="0"/>
              <a:t>interno</a:t>
            </a:r>
            <a:r>
              <a:rPr lang="en-US" sz="1800" dirty="0" smtClean="0"/>
              <a:t> – </a:t>
            </a:r>
            <a:r>
              <a:rPr lang="en-US" sz="1800" b="1" dirty="0" smtClean="0"/>
              <a:t>0,997</a:t>
            </a:r>
            <a:r>
              <a:rPr lang="en-US" sz="1800" dirty="0" smtClean="0"/>
              <a:t> </a:t>
            </a:r>
            <a:r>
              <a:rPr lang="en-US" sz="1800" dirty="0"/>
              <a:t>(95% CI </a:t>
            </a:r>
            <a:r>
              <a:rPr lang="en-US" sz="1800" dirty="0" smtClean="0"/>
              <a:t>0,995 – 0,998) </a:t>
            </a:r>
          </a:p>
          <a:p>
            <a:pPr lvl="1"/>
            <a:r>
              <a:rPr lang="en-US" sz="1800" dirty="0" err="1" smtClean="0"/>
              <a:t>Validação</a:t>
            </a:r>
            <a:r>
              <a:rPr lang="en-US" sz="1800" dirty="0" smtClean="0"/>
              <a:t> externa – </a:t>
            </a:r>
            <a:r>
              <a:rPr lang="en-US" sz="1800" b="1" dirty="0" smtClean="0"/>
              <a:t>0,991</a:t>
            </a:r>
            <a:r>
              <a:rPr lang="en-US" sz="1800" dirty="0" smtClean="0"/>
              <a:t> </a:t>
            </a:r>
            <a:r>
              <a:rPr lang="en-US" sz="1800" dirty="0"/>
              <a:t>(</a:t>
            </a:r>
            <a:r>
              <a:rPr lang="en-US" sz="1800" dirty="0" smtClean="0"/>
              <a:t>0,979 – 1,00</a:t>
            </a:r>
            <a:r>
              <a:rPr lang="en-US" sz="1800" dirty="0"/>
              <a:t>) </a:t>
            </a:r>
            <a:endParaRPr lang="en-US" sz="1800" dirty="0" smtClean="0"/>
          </a:p>
          <a:p>
            <a:pPr lvl="1"/>
            <a:endParaRPr lang="en-US" sz="1800" dirty="0"/>
          </a:p>
          <a:p>
            <a:r>
              <a:rPr lang="en-US" sz="2000" dirty="0" err="1" smtClean="0"/>
              <a:t>Graduação</a:t>
            </a:r>
            <a:endParaRPr lang="en-US" sz="2000" dirty="0" smtClean="0"/>
          </a:p>
          <a:p>
            <a:pPr lvl="1"/>
            <a:r>
              <a:rPr lang="en-US" sz="1800" dirty="0"/>
              <a:t> </a:t>
            </a:r>
            <a:r>
              <a:rPr lang="en-US" sz="1800" dirty="0" err="1" smtClean="0"/>
              <a:t>Baixo</a:t>
            </a:r>
            <a:r>
              <a:rPr lang="en-US" sz="1800" dirty="0" smtClean="0"/>
              <a:t> </a:t>
            </a:r>
            <a:r>
              <a:rPr lang="en-US" sz="1800" dirty="0" err="1" smtClean="0"/>
              <a:t>grau</a:t>
            </a:r>
            <a:r>
              <a:rPr lang="en-US" sz="1800" dirty="0" smtClean="0"/>
              <a:t> (ISUP 1ou </a:t>
            </a:r>
            <a:r>
              <a:rPr lang="en-US" sz="1800" dirty="0"/>
              <a:t>ASAP) </a:t>
            </a:r>
            <a:r>
              <a:rPr lang="en-US" sz="1800" dirty="0" smtClean="0"/>
              <a:t>vs ISUP2 a 5 – </a:t>
            </a:r>
            <a:r>
              <a:rPr lang="en-US" sz="1800" b="1" dirty="0" smtClean="0"/>
              <a:t>0,941 </a:t>
            </a:r>
            <a:r>
              <a:rPr lang="en-US" sz="1800" dirty="0"/>
              <a:t>(</a:t>
            </a:r>
            <a:r>
              <a:rPr lang="en-US" sz="1800" dirty="0" smtClean="0"/>
              <a:t>0,905 </a:t>
            </a:r>
            <a:r>
              <a:rPr lang="en-US" sz="1800" dirty="0"/>
              <a:t>a</a:t>
            </a:r>
            <a:r>
              <a:rPr lang="en-US" sz="1800" dirty="0" smtClean="0"/>
              <a:t> 0,977</a:t>
            </a:r>
            <a:r>
              <a:rPr lang="en-US" sz="1800" dirty="0"/>
              <a:t>) </a:t>
            </a:r>
            <a:endParaRPr lang="en-US" sz="1800" dirty="0" smtClean="0"/>
          </a:p>
          <a:p>
            <a:pPr lvl="1"/>
            <a:r>
              <a:rPr lang="en-US" sz="1800" dirty="0"/>
              <a:t> </a:t>
            </a:r>
            <a:r>
              <a:rPr lang="en-US" sz="1800" dirty="0" err="1" smtClean="0"/>
              <a:t>Detecção</a:t>
            </a:r>
            <a:r>
              <a:rPr lang="en-US" sz="1800" dirty="0" smtClean="0"/>
              <a:t> de </a:t>
            </a:r>
            <a:r>
              <a:rPr lang="en-US" sz="1800" dirty="0" err="1" smtClean="0"/>
              <a:t>padrão</a:t>
            </a:r>
            <a:r>
              <a:rPr lang="en-US" sz="1800" dirty="0" smtClean="0"/>
              <a:t> 5 – </a:t>
            </a:r>
            <a:r>
              <a:rPr lang="en-US" sz="1800" b="1" dirty="0" smtClean="0"/>
              <a:t>0,971</a:t>
            </a:r>
            <a:r>
              <a:rPr lang="en-US" sz="1800" dirty="0" smtClean="0"/>
              <a:t> </a:t>
            </a:r>
            <a:r>
              <a:rPr lang="en-US" sz="1800" dirty="0"/>
              <a:t>(</a:t>
            </a:r>
            <a:r>
              <a:rPr lang="en-US" sz="1800" dirty="0" smtClean="0"/>
              <a:t>0,943 a 0,998)</a:t>
            </a:r>
          </a:p>
          <a:p>
            <a:pPr lvl="1"/>
            <a:endParaRPr lang="en-US" sz="1800" dirty="0"/>
          </a:p>
          <a:p>
            <a:r>
              <a:rPr lang="en-US" sz="2000" dirty="0" smtClean="0"/>
              <a:t>Volume%</a:t>
            </a:r>
          </a:p>
          <a:p>
            <a:pPr lvl="1"/>
            <a:r>
              <a:rPr lang="en-US" sz="1800" dirty="0" smtClean="0"/>
              <a:t> </a:t>
            </a:r>
            <a:r>
              <a:rPr lang="en-US" sz="1800" dirty="0" err="1" smtClean="0"/>
              <a:t>Relação</a:t>
            </a:r>
            <a:r>
              <a:rPr lang="en-US" sz="1800" dirty="0" smtClean="0"/>
              <a:t> com o </a:t>
            </a:r>
            <a:r>
              <a:rPr lang="en-US" sz="1800" dirty="0" err="1" smtClean="0"/>
              <a:t>patologista</a:t>
            </a:r>
            <a:r>
              <a:rPr lang="en-US" sz="1800" dirty="0" smtClean="0"/>
              <a:t> – </a:t>
            </a:r>
            <a:r>
              <a:rPr lang="en-US" sz="1800" b="1" dirty="0" smtClean="0"/>
              <a:t>0,882</a:t>
            </a:r>
            <a:r>
              <a:rPr lang="en-US" sz="1800" dirty="0" smtClean="0"/>
              <a:t> (</a:t>
            </a:r>
            <a:r>
              <a:rPr lang="pl-PL" sz="1800" dirty="0"/>
              <a:t>95% CI </a:t>
            </a:r>
            <a:r>
              <a:rPr lang="pl-PL" sz="1800" dirty="0" smtClean="0"/>
              <a:t>0</a:t>
            </a:r>
            <a:r>
              <a:rPr lang="pt-BR" sz="1800" dirty="0" smtClean="0"/>
              <a:t>,</a:t>
            </a:r>
            <a:r>
              <a:rPr lang="pl-PL" sz="1800" dirty="0" smtClean="0"/>
              <a:t>834 </a:t>
            </a:r>
            <a:r>
              <a:rPr lang="pl-PL" sz="1800" dirty="0"/>
              <a:t>to </a:t>
            </a:r>
            <a:r>
              <a:rPr lang="pl-PL" sz="1800" dirty="0" smtClean="0"/>
              <a:t>0</a:t>
            </a:r>
            <a:r>
              <a:rPr lang="pt-BR" sz="1800" dirty="0" smtClean="0"/>
              <a:t>,</a:t>
            </a:r>
            <a:r>
              <a:rPr lang="pl-PL" sz="1800" dirty="0" smtClean="0"/>
              <a:t>915</a:t>
            </a:r>
            <a:r>
              <a:rPr lang="pt-BR" sz="1800" dirty="0" smtClean="0"/>
              <a:t>)</a:t>
            </a:r>
          </a:p>
          <a:p>
            <a:pPr marL="457200" lvl="1" indent="0">
              <a:buNone/>
            </a:pPr>
            <a:endParaRPr lang="pt-BR" sz="1800" dirty="0" smtClean="0"/>
          </a:p>
          <a:p>
            <a:r>
              <a:rPr lang="pt-BR" sz="2000" dirty="0" smtClean="0"/>
              <a:t>Invasão </a:t>
            </a:r>
            <a:r>
              <a:rPr lang="pt-BR" sz="2000" dirty="0" err="1" smtClean="0"/>
              <a:t>Perineural</a:t>
            </a:r>
            <a:r>
              <a:rPr lang="pt-BR" sz="2000" dirty="0" smtClean="0"/>
              <a:t> – AUC</a:t>
            </a:r>
          </a:p>
          <a:p>
            <a:pPr lvl="1"/>
            <a:r>
              <a:rPr lang="en-US" sz="1800" dirty="0" smtClean="0"/>
              <a:t> </a:t>
            </a:r>
            <a:r>
              <a:rPr lang="en-US" sz="1800" b="1" dirty="0" smtClean="0"/>
              <a:t>0,957</a:t>
            </a:r>
            <a:r>
              <a:rPr lang="en-US" sz="1800" dirty="0" smtClean="0"/>
              <a:t> </a:t>
            </a:r>
            <a:r>
              <a:rPr lang="en-US" sz="1800" dirty="0"/>
              <a:t>(</a:t>
            </a:r>
            <a:r>
              <a:rPr lang="en-US" sz="1800" dirty="0" smtClean="0"/>
              <a:t>0,930 </a:t>
            </a:r>
            <a:r>
              <a:rPr lang="en-US" sz="1800" dirty="0"/>
              <a:t>to </a:t>
            </a:r>
            <a:r>
              <a:rPr lang="en-US" sz="1800" dirty="0" smtClean="0"/>
              <a:t>0,985</a:t>
            </a:r>
            <a:r>
              <a:rPr lang="en-US" sz="1800" dirty="0"/>
              <a:t>)</a:t>
            </a:r>
            <a:endParaRPr lang="pt-BR" sz="1800" dirty="0" smtClean="0"/>
          </a:p>
          <a:p>
            <a:pPr lvl="1"/>
            <a:endParaRPr lang="en-US" sz="1800" dirty="0"/>
          </a:p>
        </p:txBody>
      </p:sp>
      <p:pic>
        <p:nvPicPr>
          <p:cNvPr id="1026" name="Picture 2" descr="https://ars.els-cdn.com/content/image/1-s2.0-S258975002030159X-g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836" y="2568497"/>
            <a:ext cx="3517401" cy="302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300297" y="5771763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 err="1" smtClean="0">
                <a:latin typeface="Century Gothic" panose="020B0502020202020204" pitchFamily="34" charset="0"/>
              </a:rPr>
              <a:t>Pantanowitz</a:t>
            </a:r>
            <a:r>
              <a:rPr lang="pt-BR" sz="1400" i="1" dirty="0" smtClean="0">
                <a:latin typeface="Century Gothic" panose="020B0502020202020204" pitchFamily="34" charset="0"/>
              </a:rPr>
              <a:t> et al. The Lancet </a:t>
            </a:r>
            <a:r>
              <a:rPr lang="pt-BR" sz="1400" i="1" dirty="0" err="1" smtClean="0">
                <a:latin typeface="Century Gothic" panose="020B0502020202020204" pitchFamily="34" charset="0"/>
              </a:rPr>
              <a:t>Dig</a:t>
            </a:r>
            <a:r>
              <a:rPr lang="pt-BR" sz="1400" i="1" dirty="0" smtClean="0">
                <a:latin typeface="Century Gothic" panose="020B0502020202020204" pitchFamily="34" charset="0"/>
              </a:rPr>
              <a:t> </a:t>
            </a:r>
            <a:r>
              <a:rPr lang="pt-BR" sz="1400" i="1" dirty="0" err="1" smtClean="0">
                <a:latin typeface="Century Gothic" panose="020B0502020202020204" pitchFamily="34" charset="0"/>
              </a:rPr>
              <a:t>Heal</a:t>
            </a:r>
            <a:r>
              <a:rPr lang="pt-BR" sz="1400" i="1" dirty="0" smtClean="0">
                <a:latin typeface="Century Gothic" panose="020B0502020202020204" pitchFamily="34" charset="0"/>
              </a:rPr>
              <a:t> 2020,2:e407</a:t>
            </a:r>
            <a:endParaRPr lang="pt-BR" sz="14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6884" y="350396"/>
            <a:ext cx="10858233" cy="810754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666750" y="2075549"/>
            <a:ext cx="10858500" cy="3284179"/>
          </a:xfrm>
        </p:spPr>
        <p:txBody>
          <a:bodyPr/>
          <a:lstStyle/>
          <a:p>
            <a:r>
              <a:rPr lang="pt-BR" dirty="0"/>
              <a:t>Katia R. M. Leite afirma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r>
              <a:rPr lang="pt-BR" sz="1733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5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/>
              <a:t>Paige</a:t>
            </a:r>
            <a:r>
              <a:rPr lang="pt-BR" dirty="0"/>
              <a:t> - </a:t>
            </a:r>
            <a:r>
              <a:rPr lang="pt-BR" dirty="0" err="1"/>
              <a:t>Prostate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8290" t="26842" r="19671" b="20877"/>
          <a:stretch/>
        </p:blipFill>
        <p:spPr>
          <a:xfrm>
            <a:off x="5007142" y="2018537"/>
            <a:ext cx="6918158" cy="4839463"/>
          </a:xfrm>
          <a:prstGeom prst="rect">
            <a:avLst/>
          </a:prstGeom>
        </p:spPr>
      </p:pic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12821" y="2042193"/>
            <a:ext cx="4427621" cy="4351338"/>
          </a:xfrm>
        </p:spPr>
        <p:txBody>
          <a:bodyPr>
            <a:normAutofit/>
          </a:bodyPr>
          <a:lstStyle/>
          <a:p>
            <a:r>
              <a:rPr lang="pt-BR" sz="2400" dirty="0"/>
              <a:t>Aprovado pelo FDA</a:t>
            </a:r>
          </a:p>
          <a:p>
            <a:pPr lvl="1"/>
            <a:r>
              <a:rPr lang="pt-BR" sz="2000" dirty="0"/>
              <a:t>Benigno </a:t>
            </a:r>
            <a:r>
              <a:rPr lang="pt-BR" sz="2000" dirty="0" err="1"/>
              <a:t>vs</a:t>
            </a:r>
            <a:r>
              <a:rPr lang="pt-BR" sz="2000" dirty="0"/>
              <a:t> suspeito </a:t>
            </a:r>
            <a:r>
              <a:rPr lang="pt-BR" sz="2000" dirty="0" err="1"/>
              <a:t>vs</a:t>
            </a:r>
            <a:r>
              <a:rPr lang="pt-BR" sz="2000" dirty="0"/>
              <a:t> </a:t>
            </a:r>
            <a:r>
              <a:rPr lang="pt-BR" sz="2000" dirty="0" err="1"/>
              <a:t>adenocarcinoma</a:t>
            </a:r>
            <a:endParaRPr lang="pt-BR" sz="2000" dirty="0"/>
          </a:p>
          <a:p>
            <a:pPr lvl="1"/>
            <a:r>
              <a:rPr lang="pt-BR" sz="2000" dirty="0" err="1"/>
              <a:t>Gleason</a:t>
            </a:r>
            <a:r>
              <a:rPr lang="pt-BR" sz="2000" dirty="0"/>
              <a:t> 1º e 2º</a:t>
            </a:r>
          </a:p>
          <a:p>
            <a:pPr lvl="1"/>
            <a:r>
              <a:rPr lang="pt-BR" sz="2000" dirty="0"/>
              <a:t>Sinergia com o patologista</a:t>
            </a:r>
          </a:p>
          <a:p>
            <a:pPr lvl="2"/>
            <a:r>
              <a:rPr lang="pt-BR" sz="1600" dirty="0">
                <a:sym typeface="Wingdings 3" panose="05040102010807070707" pitchFamily="18" charset="2"/>
              </a:rPr>
              <a:t>IHC</a:t>
            </a:r>
          </a:p>
          <a:p>
            <a:pPr lvl="2"/>
            <a:r>
              <a:rPr lang="pt-BR" sz="1600" dirty="0">
                <a:sym typeface="Wingdings 3" panose="05040102010807070707" pitchFamily="18" charset="2"/>
              </a:rPr>
              <a:t>Tempo</a:t>
            </a:r>
          </a:p>
          <a:p>
            <a:pPr lvl="2"/>
            <a:r>
              <a:rPr lang="pt-BR" sz="1600" dirty="0">
                <a:sym typeface="Wingdings 3" panose="05040102010807070707" pitchFamily="18" charset="2"/>
              </a:rPr>
              <a:t>necessidade de 2ª opinião</a:t>
            </a:r>
            <a:endParaRPr lang="pt-BR" sz="1600" dirty="0"/>
          </a:p>
          <a:p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6718" y="6239642"/>
            <a:ext cx="3579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latin typeface="Century Gothic" panose="020B0502020202020204" pitchFamily="34" charset="0"/>
              </a:rPr>
              <a:t>Eloy et al. </a:t>
            </a:r>
            <a:r>
              <a:rPr lang="pt-BR" sz="1400" i="1" dirty="0" err="1">
                <a:latin typeface="Century Gothic" panose="020B0502020202020204" pitchFamily="34" charset="0"/>
              </a:rPr>
              <a:t>Virchows</a:t>
            </a:r>
            <a:r>
              <a:rPr lang="pt-BR" sz="1400" i="1" dirty="0">
                <a:latin typeface="Century Gothic" panose="020B0502020202020204" pitchFamily="34" charset="0"/>
              </a:rPr>
              <a:t> </a:t>
            </a:r>
            <a:r>
              <a:rPr lang="pt-BR" sz="1400" i="1" dirty="0" err="1">
                <a:latin typeface="Century Gothic" panose="020B0502020202020204" pitchFamily="34" charset="0"/>
              </a:rPr>
              <a:t>Archiv</a:t>
            </a:r>
            <a:r>
              <a:rPr lang="pt-BR" sz="1400" i="1" dirty="0">
                <a:latin typeface="Century Gothic" panose="020B0502020202020204" pitchFamily="34" charset="0"/>
              </a:rPr>
              <a:t> 2023,482:595</a:t>
            </a:r>
          </a:p>
        </p:txBody>
      </p:sp>
    </p:spTree>
    <p:extLst>
      <p:ext uri="{BB962C8B-B14F-4D97-AF65-F5344CB8AC3E}">
        <p14:creationId xmlns:p14="http://schemas.microsoft.com/office/powerpoint/2010/main" val="10357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302D62-1B32-4CCB-5075-634B1A551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Pathomics</a:t>
            </a:r>
            <a:r>
              <a:rPr lang="pt-BR" dirty="0"/>
              <a:t> – previsão de recidiva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21510E2-1AC8-AA17-B34A-7CDCA4C7A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502" y="1932113"/>
            <a:ext cx="7134692" cy="446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>
            <a:extLst>
              <a:ext uri="{FF2B5EF4-FFF2-40B4-BE49-F238E27FC236}">
                <a16:creationId xmlns="" xmlns:a16="http://schemas.microsoft.com/office/drawing/2014/main" id="{09AEAE94-874A-BCB4-9526-463208F81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81" y="2425370"/>
            <a:ext cx="4427621" cy="4351338"/>
          </a:xfrm>
        </p:spPr>
        <p:txBody>
          <a:bodyPr>
            <a:normAutofit/>
          </a:bodyPr>
          <a:lstStyle/>
          <a:p>
            <a:r>
              <a:rPr lang="en-US" sz="2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Treinamento</a:t>
            </a:r>
            <a:r>
              <a:rPr lang="en-US" sz="2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- 685 </a:t>
            </a:r>
          </a:p>
          <a:p>
            <a:r>
              <a:rPr lang="en-US" sz="2000" dirty="0" err="1">
                <a:solidFill>
                  <a:srgbClr val="212121"/>
                </a:solidFill>
                <a:highlight>
                  <a:srgbClr val="FFFFFF"/>
                </a:highlight>
              </a:rPr>
              <a:t>Validação</a:t>
            </a:r>
            <a:r>
              <a:rPr lang="en-US" sz="2000" dirty="0">
                <a:solidFill>
                  <a:srgbClr val="212121"/>
                </a:solidFill>
                <a:highlight>
                  <a:srgbClr val="FFFFFF"/>
                </a:highlight>
              </a:rPr>
              <a:t> - 204</a:t>
            </a:r>
            <a:endParaRPr lang="en-US" sz="2000" b="0" i="0" dirty="0">
              <a:solidFill>
                <a:srgbClr val="212121"/>
              </a:solidFill>
              <a:effectLst/>
              <a:highlight>
                <a:srgbClr val="FFFFFF"/>
              </a:highlight>
            </a:endParaRPr>
          </a:p>
          <a:p>
            <a:r>
              <a:rPr lang="en-US" sz="2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OR - 3.32 (CI 1.63–6.77; </a:t>
            </a:r>
            <a:r>
              <a:rPr lang="en-US" sz="2000" b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 = 0.001</a:t>
            </a:r>
            <a:r>
              <a:rPr lang="en-US" sz="2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) </a:t>
            </a:r>
            <a:r>
              <a:rPr lang="en-US" sz="2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caso-controle</a:t>
            </a:r>
            <a:r>
              <a:rPr lang="en-US" sz="2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JH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HR - 3.02 (CI 1.10–8.29; </a:t>
            </a:r>
            <a:r>
              <a:rPr lang="en-US" sz="2000" b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 = 0.03</a:t>
            </a:r>
            <a:r>
              <a:rPr lang="en-US" sz="2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) </a:t>
            </a:r>
            <a:r>
              <a:rPr lang="en-US" sz="2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validação</a:t>
            </a:r>
            <a:endParaRPr lang="en-US" sz="2000" b="0" i="0" dirty="0">
              <a:solidFill>
                <a:srgbClr val="212121"/>
              </a:solidFill>
              <a:effectLst/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sz="2000" b="0" i="0" dirty="0">
              <a:solidFill>
                <a:srgbClr val="212121"/>
              </a:solidFill>
              <a:effectLst/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-US" sz="1400" i="1" dirty="0">
                <a:solidFill>
                  <a:srgbClr val="212121"/>
                </a:solidFill>
                <a:highlight>
                  <a:srgbClr val="FFFFFF"/>
                </a:highlight>
              </a:rPr>
              <a:t>	</a:t>
            </a:r>
            <a:r>
              <a:rPr lang="en-US" sz="1200" i="1" dirty="0" err="1">
                <a:solidFill>
                  <a:srgbClr val="212121"/>
                </a:solidFill>
                <a:highlight>
                  <a:srgbClr val="FFFFFF"/>
                </a:highlight>
              </a:rPr>
              <a:t>Pinckaers</a:t>
            </a:r>
            <a:r>
              <a:rPr lang="en-US" sz="1200" i="1" dirty="0">
                <a:solidFill>
                  <a:srgbClr val="212121"/>
                </a:solidFill>
                <a:highlight>
                  <a:srgbClr val="FFFFFF"/>
                </a:highlight>
              </a:rPr>
              <a:t> et a. </a:t>
            </a:r>
            <a:r>
              <a:rPr lang="en-US" sz="1200" i="1" dirty="0" err="1">
                <a:solidFill>
                  <a:srgbClr val="212121"/>
                </a:solidFill>
                <a:highlight>
                  <a:srgbClr val="FFFFFF"/>
                </a:highlight>
              </a:rPr>
              <a:t>Commun</a:t>
            </a:r>
            <a:r>
              <a:rPr lang="en-US" sz="1200" i="1" dirty="0">
                <a:solidFill>
                  <a:srgbClr val="212121"/>
                </a:solidFill>
                <a:highlight>
                  <a:srgbClr val="FFFFFF"/>
                </a:highlight>
              </a:rPr>
              <a:t> Med 2022;264</a:t>
            </a:r>
            <a:endParaRPr lang="en-US" sz="1200" b="0" i="1" dirty="0">
              <a:solidFill>
                <a:srgbClr val="212121"/>
              </a:solidFill>
              <a:effectLst/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55280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C6C1047-C54B-B3A4-E31A-05029818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Previsão de recidiva pós-PR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66745BEE-9886-CEDF-88E3-FA5698D69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32" b="3991"/>
          <a:stretch/>
        </p:blipFill>
        <p:spPr>
          <a:xfrm>
            <a:off x="1153211" y="2003250"/>
            <a:ext cx="9437017" cy="448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6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Previsão de recidiva pós-PR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endParaRPr lang="en-US" dirty="0"/>
          </a:p>
          <a:p>
            <a:pPr marL="342900" indent="-342900"/>
            <a:r>
              <a:rPr lang="en-US" dirty="0"/>
              <a:t>AUA 2024 </a:t>
            </a:r>
            <a:r>
              <a:rPr lang="en-US" sz="1800" i="1" dirty="0"/>
              <a:t>Melo P. e </a:t>
            </a:r>
            <a:r>
              <a:rPr lang="en-US" sz="1800" i="1" dirty="0" err="1"/>
              <a:t>Leite</a:t>
            </a:r>
            <a:r>
              <a:rPr lang="en-US" sz="1800" i="1" dirty="0"/>
              <a:t> K. </a:t>
            </a:r>
            <a:endParaRPr lang="en-US" i="1" dirty="0"/>
          </a:p>
          <a:p>
            <a:pPr marL="342900" indent="-342900"/>
            <a:r>
              <a:rPr lang="en-US" dirty="0"/>
              <a:t>495 </a:t>
            </a:r>
            <a:r>
              <a:rPr lang="en-US" dirty="0" err="1"/>
              <a:t>pacientes</a:t>
            </a:r>
            <a:r>
              <a:rPr lang="en-US" dirty="0"/>
              <a:t> – imagens </a:t>
            </a:r>
            <a:r>
              <a:rPr lang="en-US" dirty="0" err="1"/>
              <a:t>disponíveis</a:t>
            </a:r>
            <a:r>
              <a:rPr lang="en-US" dirty="0"/>
              <a:t> no TCGA</a:t>
            </a:r>
          </a:p>
          <a:p>
            <a:pPr lvl="1"/>
            <a:r>
              <a:rPr lang="en-US" dirty="0"/>
              <a:t>403 </a:t>
            </a:r>
            <a:r>
              <a:rPr lang="en-US" dirty="0" err="1"/>
              <a:t>curados</a:t>
            </a:r>
            <a:r>
              <a:rPr lang="en-US" dirty="0"/>
              <a:t> (81,4%)</a:t>
            </a:r>
          </a:p>
          <a:p>
            <a:pPr lvl="1"/>
            <a:r>
              <a:rPr lang="en-US" dirty="0"/>
              <a:t>92 </a:t>
            </a:r>
            <a:r>
              <a:rPr lang="en-US" dirty="0" err="1"/>
              <a:t>recidiva</a:t>
            </a:r>
            <a:r>
              <a:rPr lang="en-US" dirty="0"/>
              <a:t> </a:t>
            </a:r>
            <a:r>
              <a:rPr lang="en-US" dirty="0" err="1"/>
              <a:t>bioquímica</a:t>
            </a:r>
            <a:r>
              <a:rPr lang="en-US" dirty="0"/>
              <a:t>(18,6%)</a:t>
            </a:r>
          </a:p>
          <a:p>
            <a:pPr marL="342900" indent="-342900"/>
            <a:r>
              <a:rPr lang="en-US" dirty="0" err="1"/>
              <a:t>Parâmetros</a:t>
            </a:r>
            <a:endParaRPr lang="en-US" dirty="0"/>
          </a:p>
          <a:p>
            <a:pPr lvl="1"/>
            <a:r>
              <a:rPr lang="en-US" dirty="0" err="1"/>
              <a:t>Idade</a:t>
            </a:r>
            <a:r>
              <a:rPr lang="en-US" dirty="0"/>
              <a:t>, </a:t>
            </a:r>
            <a:r>
              <a:rPr lang="en-US" dirty="0" err="1"/>
              <a:t>lateralidade</a:t>
            </a:r>
            <a:r>
              <a:rPr lang="en-US" dirty="0"/>
              <a:t>, Gleason 1º, Gleason score, </a:t>
            </a:r>
            <a:r>
              <a:rPr lang="en-US" dirty="0" err="1"/>
              <a:t>Estádio</a:t>
            </a:r>
            <a:r>
              <a:rPr lang="en-US" dirty="0"/>
              <a:t>, </a:t>
            </a:r>
            <a:r>
              <a:rPr lang="en-US" dirty="0" err="1"/>
              <a:t>margens</a:t>
            </a:r>
            <a:r>
              <a:rPr lang="en-US" dirty="0"/>
              <a:t> </a:t>
            </a:r>
            <a:r>
              <a:rPr lang="en-US" dirty="0" err="1"/>
              <a:t>cirúrgicas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Imagens </a:t>
            </a:r>
            <a:r>
              <a:rPr lang="en-US" dirty="0" err="1" smtClean="0"/>
              <a:t>histológicas</a:t>
            </a:r>
            <a:endParaRPr lang="en-US" dirty="0"/>
          </a:p>
          <a:p>
            <a:pPr lvl="1"/>
            <a:r>
              <a:rPr lang="en-US" dirty="0" err="1"/>
              <a:t>Segmentação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pixels 2056 x 2056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72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Previsão de recidiva pós-PR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982036"/>
            <a:ext cx="10515600" cy="4351338"/>
          </a:xfrm>
        </p:spPr>
        <p:txBody>
          <a:bodyPr>
            <a:normAutofit/>
          </a:bodyPr>
          <a:lstStyle/>
          <a:p>
            <a:pPr marL="342900" indent="-342900"/>
            <a:r>
              <a:rPr lang="en-US" dirty="0" err="1"/>
              <a:t>Treinamento</a:t>
            </a:r>
            <a:r>
              <a:rPr lang="en-US" dirty="0"/>
              <a:t>: 396 patients</a:t>
            </a:r>
          </a:p>
          <a:p>
            <a:pPr lvl="1"/>
            <a:r>
              <a:rPr lang="en-US" dirty="0"/>
              <a:t>18.102 imagens </a:t>
            </a:r>
          </a:p>
          <a:p>
            <a:pPr marL="1257300" lvl="2" indent="-342900"/>
            <a:r>
              <a:rPr lang="en-US" dirty="0" err="1"/>
              <a:t>Curados</a:t>
            </a:r>
            <a:r>
              <a:rPr lang="en-US" dirty="0"/>
              <a:t> - 325(14.018)</a:t>
            </a:r>
          </a:p>
          <a:p>
            <a:pPr marL="1257300" lvl="2" indent="-342900"/>
            <a:r>
              <a:rPr lang="en-US" dirty="0" err="1"/>
              <a:t>Recidiva</a:t>
            </a:r>
            <a:r>
              <a:rPr lang="en-US" dirty="0"/>
              <a:t> </a:t>
            </a:r>
            <a:r>
              <a:rPr lang="en-US" dirty="0" err="1"/>
              <a:t>bioquímica</a:t>
            </a:r>
            <a:r>
              <a:rPr lang="en-US" dirty="0"/>
              <a:t> - 71(4.084)</a:t>
            </a:r>
          </a:p>
          <a:p>
            <a:pPr marL="342900" indent="-342900"/>
            <a:r>
              <a:rPr lang="en-US" dirty="0"/>
              <a:t>Teste: 99 patients</a:t>
            </a:r>
          </a:p>
          <a:p>
            <a:pPr lvl="1"/>
            <a:r>
              <a:rPr lang="en-US" dirty="0"/>
              <a:t>4.315 imagens </a:t>
            </a:r>
          </a:p>
          <a:p>
            <a:pPr marL="1257300" lvl="2" indent="-342900"/>
            <a:r>
              <a:rPr lang="en-US" dirty="0" err="1"/>
              <a:t>Curados</a:t>
            </a:r>
            <a:r>
              <a:rPr lang="en-US" dirty="0"/>
              <a:t> - 79 (3.470)</a:t>
            </a:r>
          </a:p>
          <a:p>
            <a:pPr marL="1257300" lvl="2" indent="-342900"/>
            <a:r>
              <a:rPr lang="en-US" dirty="0" err="1"/>
              <a:t>Recidiva</a:t>
            </a:r>
            <a:r>
              <a:rPr lang="en-US" dirty="0"/>
              <a:t> </a:t>
            </a:r>
            <a:r>
              <a:rPr lang="en-US" dirty="0" err="1"/>
              <a:t>bioquímica</a:t>
            </a:r>
            <a:r>
              <a:rPr lang="en-US" dirty="0"/>
              <a:t> - 20 (845)</a:t>
            </a:r>
          </a:p>
          <a:p>
            <a:pPr marL="342900" indent="-342900"/>
            <a:r>
              <a:rPr lang="en-US" dirty="0"/>
              <a:t>Python</a:t>
            </a:r>
          </a:p>
          <a:p>
            <a:pPr marL="0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017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Previsão de recidiva pós-PR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="" xmlns:a16="http://schemas.microsoft.com/office/drawing/2014/main" id="{CCA3F3A7-1340-A48F-3EC3-B04F5599A5F8}"/>
              </a:ext>
            </a:extLst>
          </p:cNvPr>
          <p:cNvSpPr txBox="1">
            <a:spLocks/>
          </p:cNvSpPr>
          <p:nvPr/>
        </p:nvSpPr>
        <p:spPr>
          <a:xfrm>
            <a:off x="831850" y="1965113"/>
            <a:ext cx="10515600" cy="4124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US" dirty="0"/>
          </a:p>
          <a:p>
            <a:pPr marL="342900" indent="-342900"/>
            <a:r>
              <a:rPr lang="en-US" dirty="0" err="1"/>
              <a:t>Sensibilidade</a:t>
            </a:r>
            <a:r>
              <a:rPr lang="en-US" dirty="0"/>
              <a:t> – 57,0%</a:t>
            </a:r>
          </a:p>
          <a:p>
            <a:pPr marL="342900" indent="-342900"/>
            <a:r>
              <a:rPr lang="en-US" dirty="0" err="1"/>
              <a:t>Especificidade</a:t>
            </a:r>
            <a:r>
              <a:rPr lang="en-US" dirty="0"/>
              <a:t> – 96,3%</a:t>
            </a:r>
          </a:p>
          <a:p>
            <a:pPr marL="342900" indent="-342900"/>
            <a:r>
              <a:rPr lang="en-US" dirty="0"/>
              <a:t>VPP – 84,7%</a:t>
            </a:r>
          </a:p>
          <a:p>
            <a:pPr marL="342900" indent="-342900"/>
            <a:r>
              <a:rPr lang="en-US" dirty="0"/>
              <a:t>VPN – 84,5%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Imagem 4" descr="Gráfico, Gráfico de mapa de árvore&#10;&#10;Descrição gerada automaticamente">
            <a:extLst>
              <a:ext uri="{FF2B5EF4-FFF2-40B4-BE49-F238E27FC236}">
                <a16:creationId xmlns="" xmlns:a16="http://schemas.microsoft.com/office/drawing/2014/main" id="{4C22D503-C5C1-DE8C-E13A-D0615D581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821" y="1965113"/>
            <a:ext cx="5798281" cy="450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5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="" xmlns:a16="http://schemas.microsoft.com/office/drawing/2014/main" id="{8950AD4C-6AF3-49F8-94E1-DBCAFB394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81" name="Freeform: Shape 3080">
            <a:extLst>
              <a:ext uri="{FF2B5EF4-FFF2-40B4-BE49-F238E27FC236}">
                <a16:creationId xmlns="" xmlns:a16="http://schemas.microsoft.com/office/drawing/2014/main" id="{8DBEAE55-3EA1-41D7-A212-5F7D8986C1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83" name="Freeform: Shape 3082">
            <a:extLst>
              <a:ext uri="{FF2B5EF4-FFF2-40B4-BE49-F238E27FC236}">
                <a16:creationId xmlns="" xmlns:a16="http://schemas.microsoft.com/office/drawing/2014/main" id="{CFC5F0E7-644F-4101-BE72-12825CF537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074" name="Picture 2" descr="Bladder urinary system by Erzebet S">
            <a:extLst>
              <a:ext uri="{FF2B5EF4-FFF2-40B4-BE49-F238E27FC236}">
                <a16:creationId xmlns="" xmlns:a16="http://schemas.microsoft.com/office/drawing/2014/main" id="{CCA64A7B-AD1B-90E0-3B67-DBF9B2368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7" r="1" b="27832"/>
          <a:stretch/>
        </p:blipFill>
        <p:spPr bwMode="auto"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Freeform: Shape 3084">
            <a:extLst>
              <a:ext uri="{FF2B5EF4-FFF2-40B4-BE49-F238E27FC236}">
                <a16:creationId xmlns="" xmlns:a16="http://schemas.microsoft.com/office/drawing/2014/main" id="{B1F9B6B4-B0C4-45C6-A086-901C960D0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71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thologist-level interpretable whole-slide cancer diagnosis with deep  learning | Nature Machine Intelligence">
            <a:extLst>
              <a:ext uri="{FF2B5EF4-FFF2-40B4-BE49-F238E27FC236}">
                <a16:creationId xmlns="" xmlns:a16="http://schemas.microsoft.com/office/drawing/2014/main" id="{2252EFD8-6A36-A03E-A7E5-F94974E3D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r="2430" b="59175"/>
          <a:stretch/>
        </p:blipFill>
        <p:spPr bwMode="auto">
          <a:xfrm>
            <a:off x="5452294" y="3622083"/>
            <a:ext cx="6591683" cy="323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E7C485-8201-B019-3468-847AF902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Bexiga</a:t>
            </a:r>
            <a:br>
              <a:rPr lang="pt-BR" dirty="0"/>
            </a:br>
            <a:r>
              <a:rPr lang="pt-BR" sz="3600" dirty="0"/>
              <a:t>Diagnóstico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594DBDE-5512-5D53-1B59-E0BC9BCF9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224" y="2196073"/>
            <a:ext cx="10515600" cy="4351338"/>
          </a:xfrm>
        </p:spPr>
        <p:txBody>
          <a:bodyPr>
            <a:normAutofit/>
          </a:bodyPr>
          <a:lstStyle/>
          <a:p>
            <a:r>
              <a:rPr lang="pt-BR" sz="2400" dirty="0"/>
              <a:t>Zhang et al.  </a:t>
            </a:r>
            <a:r>
              <a:rPr lang="pt-BR" sz="1600" i="1" dirty="0"/>
              <a:t>Nat Mach </a:t>
            </a:r>
            <a:r>
              <a:rPr lang="pt-BR" sz="1600" i="1" dirty="0" err="1"/>
              <a:t>Intell</a:t>
            </a:r>
            <a:r>
              <a:rPr lang="pt-BR" sz="1600" i="1" dirty="0"/>
              <a:t> 2019;1:236</a:t>
            </a:r>
          </a:p>
          <a:p>
            <a:pPr lvl="1"/>
            <a:r>
              <a:rPr lang="pt-BR" sz="2000" dirty="0"/>
              <a:t>Normal </a:t>
            </a:r>
            <a:r>
              <a:rPr lang="pt-BR" sz="2000" dirty="0" err="1"/>
              <a:t>vs</a:t>
            </a:r>
            <a:r>
              <a:rPr lang="pt-BR" sz="2000" dirty="0"/>
              <a:t> tumor – 0,95 verdadeiro positivo</a:t>
            </a:r>
          </a:p>
          <a:p>
            <a:pPr lvl="1"/>
            <a:endParaRPr lang="pt-BR" sz="2000" dirty="0"/>
          </a:p>
          <a:p>
            <a:r>
              <a:rPr lang="pt-BR" sz="2400" dirty="0" err="1"/>
              <a:t>Noorbakhsh</a:t>
            </a:r>
            <a:r>
              <a:rPr lang="pt-BR" sz="2400" dirty="0"/>
              <a:t> et al. </a:t>
            </a:r>
            <a:r>
              <a:rPr lang="pt-BR" sz="1600" i="1" dirty="0"/>
              <a:t>Nat </a:t>
            </a:r>
            <a:r>
              <a:rPr lang="pt-BR" sz="1600" i="1" dirty="0" err="1"/>
              <a:t>Commun</a:t>
            </a:r>
            <a:r>
              <a:rPr lang="pt-BR" sz="1600" i="1" dirty="0"/>
              <a:t> 2020;11:6367</a:t>
            </a:r>
            <a:endParaRPr lang="pt-BR" sz="2400" i="1" dirty="0"/>
          </a:p>
          <a:p>
            <a:pPr lvl="1"/>
            <a:r>
              <a:rPr lang="pt-BR" sz="2000" dirty="0"/>
              <a:t>Normal </a:t>
            </a:r>
            <a:r>
              <a:rPr lang="pt-BR" sz="2000" dirty="0" err="1"/>
              <a:t>vs</a:t>
            </a:r>
            <a:r>
              <a:rPr lang="pt-BR" sz="2000" dirty="0"/>
              <a:t> tumor – AUC – 0,99</a:t>
            </a:r>
          </a:p>
        </p:txBody>
      </p:sp>
    </p:spTree>
    <p:extLst>
      <p:ext uri="{BB962C8B-B14F-4D97-AF65-F5344CB8AC3E}">
        <p14:creationId xmlns:p14="http://schemas.microsoft.com/office/powerpoint/2010/main" val="36782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5BAAB8D-A74E-E3A6-5410-DFF4D19A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Bexiga</a:t>
            </a:r>
            <a:br>
              <a:rPr lang="pt-BR" dirty="0"/>
            </a:br>
            <a:r>
              <a:rPr lang="pt-BR" sz="3600" dirty="0"/>
              <a:t>Graduação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6BF3089F-F110-17D1-BE98-89046A2B2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4559"/>
            <a:ext cx="10515600" cy="3982403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Jansen et al. </a:t>
            </a:r>
            <a:r>
              <a:rPr lang="pt-BR" sz="1700" i="1" dirty="0"/>
              <a:t>AJP 2020;190:1483</a:t>
            </a:r>
            <a:endParaRPr lang="pt-BR" sz="1800" dirty="0"/>
          </a:p>
          <a:p>
            <a:pPr lvl="1"/>
            <a:r>
              <a:rPr lang="pt-BR" dirty="0" err="1"/>
              <a:t>vs</a:t>
            </a:r>
            <a:r>
              <a:rPr lang="pt-BR" dirty="0"/>
              <a:t> </a:t>
            </a:r>
            <a:r>
              <a:rPr lang="pt-BR" dirty="0" err="1"/>
              <a:t>uropatologista</a:t>
            </a:r>
            <a:endParaRPr lang="pt-BR" sz="1400" i="1" dirty="0"/>
          </a:p>
          <a:p>
            <a:pPr lvl="2"/>
            <a:r>
              <a:rPr lang="pt-BR" dirty="0"/>
              <a:t>Baixo grau – 76%</a:t>
            </a:r>
          </a:p>
          <a:p>
            <a:pPr lvl="2"/>
            <a:r>
              <a:rPr lang="pt-BR" dirty="0"/>
              <a:t>Alto grau – 71% </a:t>
            </a:r>
          </a:p>
          <a:p>
            <a:pPr lvl="2"/>
            <a:endParaRPr lang="pt-BR" dirty="0"/>
          </a:p>
          <a:p>
            <a:r>
              <a:rPr lang="pt-BR" dirty="0" err="1"/>
              <a:t>Spyridonos</a:t>
            </a:r>
            <a:r>
              <a:rPr lang="pt-BR" dirty="0"/>
              <a:t> et al. </a:t>
            </a:r>
          </a:p>
          <a:p>
            <a:pPr lvl="1"/>
            <a:r>
              <a:rPr lang="pt-BR" dirty="0"/>
              <a:t>Alto e baixo </a:t>
            </a:r>
            <a:r>
              <a:rPr lang="pt-BR" dirty="0" smtClean="0"/>
              <a:t>grau</a:t>
            </a:r>
            <a:endParaRPr lang="pt-BR" dirty="0"/>
          </a:p>
          <a:p>
            <a:pPr lvl="2"/>
            <a:r>
              <a:rPr lang="pt-BR" dirty="0"/>
              <a:t>88%</a:t>
            </a:r>
          </a:p>
          <a:p>
            <a:pPr lvl="1"/>
            <a:r>
              <a:rPr lang="pt-BR" dirty="0"/>
              <a:t>WHO 1, 2 e 3</a:t>
            </a:r>
          </a:p>
          <a:p>
            <a:pPr lvl="2"/>
            <a:r>
              <a:rPr lang="pt-BR" dirty="0"/>
              <a:t>89% - 1 e 2 </a:t>
            </a:r>
            <a:r>
              <a:rPr lang="pt-BR" dirty="0" err="1"/>
              <a:t>vs</a:t>
            </a:r>
            <a:r>
              <a:rPr lang="pt-BR" dirty="0"/>
              <a:t> 3</a:t>
            </a:r>
          </a:p>
          <a:p>
            <a:pPr lvl="2"/>
            <a:r>
              <a:rPr lang="pt-BR" dirty="0"/>
              <a:t>79% - 1 </a:t>
            </a:r>
            <a:r>
              <a:rPr lang="pt-BR" dirty="0" err="1"/>
              <a:t>vs</a:t>
            </a:r>
            <a:r>
              <a:rPr lang="pt-BR" dirty="0"/>
              <a:t> 2</a:t>
            </a:r>
          </a:p>
          <a:p>
            <a:pPr marL="1371600" lvl="3" indent="0">
              <a:buNone/>
            </a:pPr>
            <a:r>
              <a:rPr lang="pt-BR" sz="1300" i="1" dirty="0"/>
              <a:t>	Med </a:t>
            </a:r>
            <a:r>
              <a:rPr lang="pt-BR" sz="1300" i="1" dirty="0" err="1"/>
              <a:t>Inform</a:t>
            </a:r>
            <a:r>
              <a:rPr lang="pt-BR" sz="1300" i="1" dirty="0"/>
              <a:t> </a:t>
            </a:r>
            <a:r>
              <a:rPr lang="pt-BR" sz="1300" i="1" dirty="0" err="1"/>
              <a:t>Int</a:t>
            </a:r>
            <a:r>
              <a:rPr lang="pt-BR" sz="1300" i="1" dirty="0"/>
              <a:t>  2001;26:179</a:t>
            </a:r>
          </a:p>
          <a:p>
            <a:pPr marL="1371600" lvl="3" indent="0">
              <a:buNone/>
            </a:pPr>
            <a:r>
              <a:rPr lang="pt-BR" sz="1300" i="1" dirty="0"/>
              <a:t>	Anal Quant </a:t>
            </a:r>
            <a:r>
              <a:rPr lang="pt-BR" sz="1300" i="1" dirty="0" err="1"/>
              <a:t>Cytol</a:t>
            </a:r>
            <a:r>
              <a:rPr lang="pt-BR" sz="1300" i="1" dirty="0"/>
              <a:t> </a:t>
            </a:r>
            <a:r>
              <a:rPr lang="pt-BR" sz="1300" i="1" dirty="0" err="1"/>
              <a:t>Histol</a:t>
            </a:r>
            <a:r>
              <a:rPr lang="pt-BR" sz="1300" i="1" dirty="0"/>
              <a:t> 2002,24:317</a:t>
            </a:r>
          </a:p>
          <a:p>
            <a:pPr lvl="2"/>
            <a:endParaRPr lang="pt-BR" dirty="0"/>
          </a:p>
          <a:p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="" xmlns:a16="http://schemas.microsoft.com/office/drawing/2014/main" id="{ADB0501E-3B38-DF9B-AD4D-B234B794D836}"/>
              </a:ext>
            </a:extLst>
          </p:cNvPr>
          <p:cNvSpPr txBox="1">
            <a:spLocks/>
          </p:cNvSpPr>
          <p:nvPr/>
        </p:nvSpPr>
        <p:spPr>
          <a:xfrm>
            <a:off x="5947954" y="2184081"/>
            <a:ext cx="5584371" cy="3982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600" dirty="0"/>
              <a:t>Zhang et al. </a:t>
            </a:r>
            <a:r>
              <a:rPr lang="pt-BR" sz="1600" i="1" dirty="0"/>
              <a:t>Nat Mach </a:t>
            </a:r>
            <a:r>
              <a:rPr lang="pt-BR" sz="1600" i="1" dirty="0" err="1"/>
              <a:t>Intell</a:t>
            </a:r>
            <a:r>
              <a:rPr lang="pt-BR" sz="1600" i="1" dirty="0"/>
              <a:t> 2019;1:236</a:t>
            </a:r>
          </a:p>
          <a:p>
            <a:pPr lvl="1"/>
            <a:r>
              <a:rPr lang="pt-BR" sz="2200" dirty="0"/>
              <a:t>IA </a:t>
            </a:r>
            <a:r>
              <a:rPr lang="pt-BR" sz="2200" dirty="0" err="1"/>
              <a:t>vs</a:t>
            </a:r>
            <a:r>
              <a:rPr lang="pt-BR" sz="2200" dirty="0"/>
              <a:t> 17 patologistas</a:t>
            </a:r>
          </a:p>
          <a:p>
            <a:pPr lvl="2"/>
            <a:r>
              <a:rPr lang="pt-BR" sz="1900" dirty="0"/>
              <a:t>Acurácia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pt-BR" sz="1700" dirty="0"/>
              <a:t>IA – 95% 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pt-BR" sz="1700" dirty="0"/>
              <a:t>Patologistas – 84%</a:t>
            </a:r>
          </a:p>
          <a:p>
            <a:endParaRPr lang="pt-BR" sz="2700" dirty="0"/>
          </a:p>
          <a:p>
            <a:r>
              <a:rPr lang="pt-BR" sz="2600" dirty="0" err="1"/>
              <a:t>Papageorgiou</a:t>
            </a:r>
            <a:r>
              <a:rPr lang="pt-BR" sz="2600" dirty="0"/>
              <a:t> et al. </a:t>
            </a:r>
            <a:r>
              <a:rPr lang="pt-BR" sz="1600" i="1" dirty="0"/>
              <a:t>2006 </a:t>
            </a:r>
            <a:r>
              <a:rPr lang="pt-BR" sz="1600" b="0" i="1" dirty="0">
                <a:solidFill>
                  <a:srgbClr val="666666"/>
                </a:solidFill>
                <a:effectLst/>
                <a:highlight>
                  <a:srgbClr val="FFFFFF"/>
                </a:highlight>
              </a:rPr>
              <a:t>ISBN : 978-3-540-46535-5</a:t>
            </a:r>
            <a:endParaRPr lang="pt-BR" sz="1600" i="1" dirty="0"/>
          </a:p>
          <a:p>
            <a:pPr lvl="1"/>
            <a:r>
              <a:rPr lang="pt-BR" sz="2200" dirty="0"/>
              <a:t>Acurácia</a:t>
            </a:r>
          </a:p>
          <a:p>
            <a:pPr lvl="2"/>
            <a:r>
              <a:rPr lang="pt-BR" sz="1900" dirty="0"/>
              <a:t>89% - alto grau</a:t>
            </a:r>
          </a:p>
          <a:p>
            <a:pPr lvl="2"/>
            <a:r>
              <a:rPr lang="pt-BR" sz="1900" dirty="0"/>
              <a:t>86% - baixo grau</a:t>
            </a:r>
          </a:p>
          <a:p>
            <a:pPr lvl="1"/>
            <a:endParaRPr lang="pt-BR" sz="900" i="1" dirty="0"/>
          </a:p>
          <a:p>
            <a:pPr lvl="2"/>
            <a:endParaRPr lang="pt-BR" sz="500" i="1" dirty="0"/>
          </a:p>
          <a:p>
            <a:pPr lvl="2"/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065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Bexiga</a:t>
            </a:r>
            <a:br>
              <a:rPr lang="pt-BR" dirty="0"/>
            </a:br>
            <a:r>
              <a:rPr lang="pt-BR" sz="3600" dirty="0"/>
              <a:t>Estadiamento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5379" y="2440397"/>
            <a:ext cx="3902241" cy="4043363"/>
          </a:xfrm>
        </p:spPr>
        <p:txBody>
          <a:bodyPr>
            <a:normAutofit/>
          </a:bodyPr>
          <a:lstStyle/>
          <a:p>
            <a:r>
              <a:rPr lang="pt-BR" sz="2400" dirty="0"/>
              <a:t>Yin et al. </a:t>
            </a:r>
            <a:r>
              <a:rPr lang="pt-BR" sz="1400" i="1" dirty="0"/>
              <a:t>BMC Med </a:t>
            </a:r>
            <a:r>
              <a:rPr lang="pt-BR" sz="1400" i="1" dirty="0" err="1"/>
              <a:t>Inf</a:t>
            </a:r>
            <a:r>
              <a:rPr lang="pt-BR" sz="1400" i="1" dirty="0"/>
              <a:t> </a:t>
            </a:r>
            <a:r>
              <a:rPr lang="pt-BR" sz="1400" i="1" dirty="0" err="1"/>
              <a:t>and</a:t>
            </a:r>
            <a:r>
              <a:rPr lang="pt-BR" sz="1400" i="1" dirty="0"/>
              <a:t> </a:t>
            </a:r>
            <a:r>
              <a:rPr lang="pt-BR" sz="1400" i="1" dirty="0" err="1"/>
              <a:t>Dec</a:t>
            </a:r>
            <a:r>
              <a:rPr lang="pt-BR" sz="1400" i="1" dirty="0"/>
              <a:t> Mak 2020;20:162</a:t>
            </a:r>
            <a:endParaRPr lang="pt-BR" sz="2000" i="1" dirty="0"/>
          </a:p>
          <a:p>
            <a:pPr lvl="1"/>
            <a:r>
              <a:rPr lang="pt-BR" sz="2000" dirty="0" err="1"/>
              <a:t>Ta</a:t>
            </a:r>
            <a:r>
              <a:rPr lang="pt-BR" sz="2000" dirty="0"/>
              <a:t> </a:t>
            </a:r>
            <a:r>
              <a:rPr lang="pt-BR" sz="2000" dirty="0" err="1"/>
              <a:t>vs</a:t>
            </a:r>
            <a:r>
              <a:rPr lang="pt-BR" sz="2000" dirty="0"/>
              <a:t> T1 </a:t>
            </a:r>
          </a:p>
          <a:p>
            <a:pPr lvl="2"/>
            <a:r>
              <a:rPr lang="pt-BR" sz="1800" dirty="0"/>
              <a:t>Acurácia – 96% 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pt-BR" sz="1600" dirty="0" err="1"/>
              <a:t>Desmoplasia</a:t>
            </a:r>
            <a:r>
              <a:rPr lang="pt-BR" sz="1600" dirty="0"/>
              <a:t> 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pt-BR" sz="1600" dirty="0"/>
              <a:t>Artefato de retração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pt-BR" sz="1600" dirty="0"/>
              <a:t>Citoplasma amplo e </a:t>
            </a:r>
            <a:r>
              <a:rPr lang="pt-BR" sz="1600" dirty="0" err="1"/>
              <a:t>eosinofílico</a:t>
            </a:r>
            <a:endParaRPr lang="pt-BR" sz="1600" dirty="0"/>
          </a:p>
          <a:p>
            <a:pPr lvl="3">
              <a:buFont typeface="Courier New" panose="02070309020205020404" pitchFamily="49" charset="0"/>
              <a:buChar char="o"/>
            </a:pPr>
            <a:r>
              <a:rPr lang="pt-BR" sz="1600" dirty="0"/>
              <a:t>Tamanho e forma nuclear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pt-BR" sz="1600" dirty="0"/>
              <a:t>Número de nucléolo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pt-BR" sz="1800" dirty="0"/>
          </a:p>
          <a:p>
            <a:pPr lvl="1"/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770" t="13860" r="11283" b="7544"/>
          <a:stretch/>
        </p:blipFill>
        <p:spPr>
          <a:xfrm>
            <a:off x="4740441" y="2296018"/>
            <a:ext cx="7026443" cy="393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4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IA na patologia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Diagnóstico</a:t>
            </a:r>
          </a:p>
          <a:p>
            <a:r>
              <a:rPr lang="pt-BR" dirty="0"/>
              <a:t>Prognóstico</a:t>
            </a:r>
          </a:p>
          <a:p>
            <a:r>
              <a:rPr lang="pt-BR" dirty="0"/>
              <a:t>Marcadores preditivos de resposta a tratamento</a:t>
            </a:r>
          </a:p>
          <a:p>
            <a:endParaRPr lang="pt-BR" dirty="0"/>
          </a:p>
          <a:p>
            <a:r>
              <a:rPr lang="pt-BR" dirty="0" err="1"/>
              <a:t>Machine</a:t>
            </a:r>
            <a:r>
              <a:rPr lang="pt-BR" dirty="0"/>
              <a:t> Learning</a:t>
            </a:r>
          </a:p>
          <a:p>
            <a:r>
              <a:rPr lang="pt-BR" dirty="0" err="1"/>
              <a:t>Deep</a:t>
            </a:r>
            <a:r>
              <a:rPr lang="pt-BR" dirty="0"/>
              <a:t> Learning</a:t>
            </a:r>
          </a:p>
        </p:txBody>
      </p:sp>
    </p:spTree>
    <p:extLst>
      <p:ext uri="{BB962C8B-B14F-4D97-AF65-F5344CB8AC3E}">
        <p14:creationId xmlns:p14="http://schemas.microsoft.com/office/powerpoint/2010/main" val="367747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900A34E-5E97-B609-F3AC-15123D5A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Bexiga</a:t>
            </a:r>
            <a:br>
              <a:rPr lang="pt-BR" dirty="0"/>
            </a:br>
            <a:r>
              <a:rPr lang="pt-BR" sz="3600" dirty="0"/>
              <a:t>Prognóstico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25E7098-A65A-FA40-1D79-B19B5882F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3269"/>
            <a:ext cx="10515600" cy="3973694"/>
          </a:xfrm>
        </p:spPr>
        <p:txBody>
          <a:bodyPr/>
          <a:lstStyle/>
          <a:p>
            <a:r>
              <a:rPr lang="pt-BR" dirty="0"/>
              <a:t>Tumor </a:t>
            </a:r>
            <a:r>
              <a:rPr lang="pt-BR" dirty="0" err="1"/>
              <a:t>budding</a:t>
            </a:r>
            <a:endParaRPr lang="pt-BR" dirty="0"/>
          </a:p>
          <a:p>
            <a:r>
              <a:rPr lang="pt-BR" dirty="0"/>
              <a:t>Morfometria nuclear</a:t>
            </a:r>
          </a:p>
          <a:p>
            <a:r>
              <a:rPr lang="pt-BR" dirty="0"/>
              <a:t>Relação núcleo/citoplasma</a:t>
            </a:r>
          </a:p>
          <a:p>
            <a:r>
              <a:rPr lang="pt-BR" dirty="0"/>
              <a:t>Padrão de invasão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F9B6DA09-62FA-D3FD-9369-9F9D5A6FACC5}"/>
              </a:ext>
            </a:extLst>
          </p:cNvPr>
          <p:cNvSpPr txBox="1"/>
          <p:nvPr/>
        </p:nvSpPr>
        <p:spPr>
          <a:xfrm>
            <a:off x="7349913" y="6007686"/>
            <a:ext cx="4118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i="1" dirty="0" err="1">
                <a:latin typeface="Century Gothic" panose="020B0502020202020204" pitchFamily="34" charset="0"/>
              </a:rPr>
              <a:t>Khoraminia</a:t>
            </a:r>
            <a:r>
              <a:rPr lang="pt-BR" sz="1600" i="1" dirty="0">
                <a:latin typeface="Century Gothic" panose="020B0502020202020204" pitchFamily="34" charset="0"/>
              </a:rPr>
              <a:t> et al. </a:t>
            </a:r>
            <a:r>
              <a:rPr lang="pt-BR" sz="1600" i="1" dirty="0" err="1">
                <a:latin typeface="Century Gothic" panose="020B0502020202020204" pitchFamily="34" charset="0"/>
              </a:rPr>
              <a:t>Cancers</a:t>
            </a:r>
            <a:r>
              <a:rPr lang="pt-BR" sz="1600" i="1" dirty="0">
                <a:latin typeface="Century Gothic" panose="020B0502020202020204" pitchFamily="34" charset="0"/>
              </a:rPr>
              <a:t>, 2023;15:4518</a:t>
            </a:r>
          </a:p>
        </p:txBody>
      </p:sp>
    </p:spTree>
    <p:extLst>
      <p:ext uri="{BB962C8B-B14F-4D97-AF65-F5344CB8AC3E}">
        <p14:creationId xmlns:p14="http://schemas.microsoft.com/office/powerpoint/2010/main" val="78215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Bexiga</a:t>
            </a:r>
            <a:br>
              <a:rPr lang="pt-BR" dirty="0" smtClean="0"/>
            </a:br>
            <a:r>
              <a:rPr lang="pt-BR" sz="3600" dirty="0" smtClean="0"/>
              <a:t>Recidiva</a:t>
            </a:r>
            <a:endParaRPr lang="pt-BR" sz="3600" dirty="0"/>
          </a:p>
        </p:txBody>
      </p:sp>
      <p:pic>
        <p:nvPicPr>
          <p:cNvPr id="1026" name="Picture 2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38" y="1892903"/>
            <a:ext cx="5016062" cy="4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717015" y="6147402"/>
            <a:ext cx="519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pt-BR" sz="1600" b="1" dirty="0" smtClean="0">
                <a:latin typeface="Century Gothic" panose="020B0502020202020204" pitchFamily="34" charset="0"/>
              </a:rPr>
              <a:t>Recidiva em 2 anos</a:t>
            </a:r>
          </a:p>
          <a:p>
            <a:pPr marL="342900" indent="-342900">
              <a:buAutoNum type="alphaLcParenBoth"/>
            </a:pPr>
            <a:r>
              <a:rPr lang="pt-BR" sz="1600" b="1" dirty="0" smtClean="0">
                <a:latin typeface="Century Gothic" panose="020B0502020202020204" pitchFamily="34" charset="0"/>
              </a:rPr>
              <a:t>Não recidiva</a:t>
            </a:r>
            <a:endParaRPr lang="pt-BR" sz="1600" b="1" dirty="0">
              <a:latin typeface="Century Gothic" panose="020B0502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05327" y="6301291"/>
            <a:ext cx="4281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i="1" dirty="0" err="1" smtClean="0">
                <a:latin typeface="Century Gothic" panose="020B0502020202020204" pitchFamily="34" charset="0"/>
              </a:rPr>
              <a:t>Tokuyama</a:t>
            </a:r>
            <a:r>
              <a:rPr lang="pt-BR" sz="1600" i="1" dirty="0" smtClean="0">
                <a:latin typeface="Century Gothic" panose="020B0502020202020204" pitchFamily="34" charset="0"/>
              </a:rPr>
              <a:t> et al. </a:t>
            </a:r>
            <a:r>
              <a:rPr lang="pt-BR" sz="1600" i="1" dirty="0" err="1" smtClean="0">
                <a:latin typeface="Century Gothic" panose="020B0502020202020204" pitchFamily="34" charset="0"/>
              </a:rPr>
              <a:t>Mod</a:t>
            </a:r>
            <a:r>
              <a:rPr lang="pt-BR" sz="1600" i="1" dirty="0" smtClean="0">
                <a:latin typeface="Century Gothic" panose="020B0502020202020204" pitchFamily="34" charset="0"/>
              </a:rPr>
              <a:t> </a:t>
            </a:r>
            <a:r>
              <a:rPr lang="pt-BR" sz="1600" i="1" dirty="0" err="1" smtClean="0">
                <a:latin typeface="Century Gothic" panose="020B0502020202020204" pitchFamily="34" charset="0"/>
              </a:rPr>
              <a:t>Pathol</a:t>
            </a:r>
            <a:r>
              <a:rPr lang="pt-BR" sz="1600" i="1" dirty="0" smtClean="0">
                <a:latin typeface="Century Gothic" panose="020B0502020202020204" pitchFamily="34" charset="0"/>
              </a:rPr>
              <a:t>. 2022;35:533 </a:t>
            </a:r>
            <a:endParaRPr lang="pt-BR" sz="1600" i="1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Fig.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7" y="3445185"/>
            <a:ext cx="5739771" cy="213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179095" y="2383270"/>
            <a:ext cx="361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2800" dirty="0" smtClean="0">
                <a:latin typeface="Century Gothic" panose="020B0502020202020204" pitchFamily="34" charset="0"/>
              </a:rPr>
              <a:t>Acurácia – 86,7%</a:t>
            </a:r>
            <a:endParaRPr lang="pt-BR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0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Bexiga</a:t>
            </a:r>
            <a:br>
              <a:rPr lang="pt-BR" dirty="0"/>
            </a:br>
            <a:r>
              <a:rPr lang="pt-BR" dirty="0"/>
              <a:t>Recidiva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203969"/>
              </p:ext>
            </p:extLst>
          </p:nvPr>
        </p:nvGraphicFramePr>
        <p:xfrm>
          <a:off x="1969168" y="2511425"/>
          <a:ext cx="8029074" cy="274320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271963"/>
                <a:gridCol w="2271963"/>
                <a:gridCol w="2271963"/>
                <a:gridCol w="1213185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Grupo teste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Predito</a:t>
                      </a:r>
                      <a:endParaRPr lang="pt-BR" sz="24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b="1" dirty="0" smtClean="0"/>
                        <a:t>Verdadeiro</a:t>
                      </a:r>
                      <a:endParaRPr lang="pt-BR" sz="24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Recidiva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Não recidiva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Total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Recidiva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12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0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12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Não recidiva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4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14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18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Total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16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14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30</a:t>
                      </a:r>
                      <a:endParaRPr lang="pt-BR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Ondulado duplo 4"/>
          <p:cNvSpPr/>
          <p:nvPr/>
        </p:nvSpPr>
        <p:spPr>
          <a:xfrm>
            <a:off x="4584030" y="3895056"/>
            <a:ext cx="3416969" cy="135956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latin typeface="Century Gothic" panose="020B0502020202020204" pitchFamily="34" charset="0"/>
              </a:rPr>
              <a:t>Recidiva 36 e 41 meses</a:t>
            </a:r>
            <a:endParaRPr lang="pt-BR" sz="2400" dirty="0">
              <a:latin typeface="Century Gothic" panose="020B0502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603959" y="6299702"/>
            <a:ext cx="4281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i="1" dirty="0" err="1" smtClean="0">
                <a:latin typeface="Century Gothic" panose="020B0502020202020204" pitchFamily="34" charset="0"/>
              </a:rPr>
              <a:t>Tokuyama</a:t>
            </a:r>
            <a:r>
              <a:rPr lang="pt-BR" sz="1600" i="1" dirty="0" smtClean="0">
                <a:latin typeface="Century Gothic" panose="020B0502020202020204" pitchFamily="34" charset="0"/>
              </a:rPr>
              <a:t> et al. </a:t>
            </a:r>
            <a:r>
              <a:rPr lang="pt-BR" sz="1600" i="1" dirty="0" err="1" smtClean="0">
                <a:latin typeface="Century Gothic" panose="020B0502020202020204" pitchFamily="34" charset="0"/>
              </a:rPr>
              <a:t>Mod</a:t>
            </a:r>
            <a:r>
              <a:rPr lang="pt-BR" sz="1600" i="1" dirty="0" smtClean="0">
                <a:latin typeface="Century Gothic" panose="020B0502020202020204" pitchFamily="34" charset="0"/>
              </a:rPr>
              <a:t> </a:t>
            </a:r>
            <a:r>
              <a:rPr lang="pt-BR" sz="1600" i="1" dirty="0" err="1" smtClean="0">
                <a:latin typeface="Century Gothic" panose="020B0502020202020204" pitchFamily="34" charset="0"/>
              </a:rPr>
              <a:t>Pathol</a:t>
            </a:r>
            <a:r>
              <a:rPr lang="pt-BR" sz="1600" i="1" dirty="0" smtClean="0">
                <a:latin typeface="Century Gothic" panose="020B0502020202020204" pitchFamily="34" charset="0"/>
              </a:rPr>
              <a:t>. 2022;35:533 </a:t>
            </a:r>
            <a:endParaRPr lang="pt-BR" sz="16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03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Bexiga</a:t>
            </a:r>
            <a:br>
              <a:rPr lang="pt-BR" dirty="0"/>
            </a:br>
            <a:r>
              <a:rPr lang="pt-BR" dirty="0"/>
              <a:t>Prognóstico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8092" t="7544" r="8421" b="4737"/>
          <a:stretch/>
        </p:blipFill>
        <p:spPr>
          <a:xfrm>
            <a:off x="5976826" y="2368609"/>
            <a:ext cx="5761121" cy="340491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866284" y="6451448"/>
            <a:ext cx="3751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i="1" dirty="0">
                <a:latin typeface="Century Gothic" panose="020B0502020202020204" pitchFamily="34" charset="0"/>
              </a:rPr>
              <a:t>Chen et al. Front. </a:t>
            </a:r>
            <a:r>
              <a:rPr lang="pt-BR" sz="1400" i="1" dirty="0" err="1">
                <a:latin typeface="Century Gothic" panose="020B0502020202020204" pitchFamily="34" charset="0"/>
              </a:rPr>
              <a:t>Oncol</a:t>
            </a:r>
            <a:r>
              <a:rPr lang="pt-BR" sz="1400" i="1" dirty="0">
                <a:latin typeface="Century Gothic" panose="020B0502020202020204" pitchFamily="34" charset="0"/>
              </a:rPr>
              <a:t>. 2021, 11, 703033</a:t>
            </a:r>
            <a:endParaRPr lang="pt-BR" sz="1400" i="1" dirty="0">
              <a:latin typeface="Century Gothic" panose="020B0502020202020204" pitchFamily="34" charset="0"/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65311" y="2407887"/>
            <a:ext cx="5791200" cy="4351338"/>
          </a:xfrm>
        </p:spPr>
        <p:txBody>
          <a:bodyPr>
            <a:normAutofit/>
          </a:bodyPr>
          <a:lstStyle/>
          <a:p>
            <a:r>
              <a:rPr lang="pt-BR" sz="2400" dirty="0" err="1" smtClean="0"/>
              <a:t>Machine</a:t>
            </a:r>
            <a:r>
              <a:rPr lang="pt-BR" sz="2400" dirty="0" smtClean="0"/>
              <a:t> </a:t>
            </a:r>
            <a:r>
              <a:rPr lang="pt-BR" sz="2400" dirty="0" err="1" smtClean="0"/>
              <a:t>learning-based</a:t>
            </a:r>
            <a:r>
              <a:rPr lang="pt-BR" sz="2400" dirty="0" smtClean="0"/>
              <a:t> </a:t>
            </a:r>
            <a:r>
              <a:rPr lang="pt-BR" sz="2400" dirty="0" err="1" smtClean="0">
                <a:solidFill>
                  <a:srgbClr val="C00000"/>
                </a:solidFill>
              </a:rPr>
              <a:t>pathomics</a:t>
            </a:r>
            <a:r>
              <a:rPr lang="pt-BR" sz="2400" dirty="0" smtClean="0"/>
              <a:t> </a:t>
            </a:r>
            <a:r>
              <a:rPr lang="pt-BR" sz="2400" dirty="0" err="1" smtClean="0"/>
              <a:t>signature</a:t>
            </a:r>
            <a:endParaRPr lang="pt-BR" sz="2400" dirty="0" smtClean="0"/>
          </a:p>
          <a:p>
            <a:pPr lvl="1"/>
            <a:r>
              <a:rPr lang="pt-BR" sz="2000" dirty="0" smtClean="0"/>
              <a:t>MLPS</a:t>
            </a:r>
          </a:p>
          <a:p>
            <a:pPr lvl="2"/>
            <a:r>
              <a:rPr lang="pt-BR" sz="1800" dirty="0" smtClean="0"/>
              <a:t>Relação núcleo/citoplasma</a:t>
            </a:r>
          </a:p>
          <a:p>
            <a:pPr lvl="2"/>
            <a:r>
              <a:rPr lang="pt-BR" sz="1800" dirty="0" smtClean="0"/>
              <a:t>Regularidade nuclear</a:t>
            </a:r>
          </a:p>
          <a:p>
            <a:pPr lvl="2"/>
            <a:r>
              <a:rPr lang="pt-BR" sz="1800" dirty="0" smtClean="0"/>
              <a:t>Coloração celular hematoxilina/eosina</a:t>
            </a:r>
          </a:p>
          <a:p>
            <a:pPr lvl="2"/>
            <a:r>
              <a:rPr lang="pt-BR" sz="1800" dirty="0" smtClean="0"/>
              <a:t>Tamanho e Área celular</a:t>
            </a:r>
          </a:p>
        </p:txBody>
      </p:sp>
    </p:spTree>
    <p:extLst>
      <p:ext uri="{BB962C8B-B14F-4D97-AF65-F5344CB8AC3E}">
        <p14:creationId xmlns:p14="http://schemas.microsoft.com/office/powerpoint/2010/main" val="82840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Bexiga</a:t>
            </a:r>
            <a:br>
              <a:rPr lang="pt-BR" dirty="0"/>
            </a:br>
            <a:r>
              <a:rPr lang="pt-BR" sz="3600" dirty="0"/>
              <a:t>Prognóstico</a:t>
            </a:r>
            <a:endParaRPr lang="pt-BR" dirty="0"/>
          </a:p>
        </p:txBody>
      </p:sp>
      <p:pic>
        <p:nvPicPr>
          <p:cNvPr id="4" name="Picture 2" descr="https://www.frontiersin.org/files/Articles/703033/fonc-11-703033-HTML/image_m/fonc-11-703033-g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30" b="1"/>
          <a:stretch/>
        </p:blipFill>
        <p:spPr bwMode="auto">
          <a:xfrm>
            <a:off x="1453281" y="2246878"/>
            <a:ext cx="9325488" cy="38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118390" y="6550223"/>
            <a:ext cx="3757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 smtClean="0">
                <a:latin typeface="Century Gothic" panose="020B0502020202020204" pitchFamily="34" charset="0"/>
              </a:rPr>
              <a:t>Chen et al. </a:t>
            </a:r>
            <a:r>
              <a:rPr lang="pt-BR" sz="1400" i="1" dirty="0">
                <a:latin typeface="Century Gothic" panose="020B0502020202020204" pitchFamily="34" charset="0"/>
              </a:rPr>
              <a:t>Front. </a:t>
            </a:r>
            <a:r>
              <a:rPr lang="pt-BR" sz="1400" i="1" dirty="0" err="1">
                <a:latin typeface="Century Gothic" panose="020B0502020202020204" pitchFamily="34" charset="0"/>
              </a:rPr>
              <a:t>Oncol</a:t>
            </a:r>
            <a:r>
              <a:rPr lang="pt-BR" sz="1400" i="1" dirty="0">
                <a:latin typeface="Century Gothic" panose="020B0502020202020204" pitchFamily="34" charset="0"/>
              </a:rPr>
              <a:t>. 2021, 11, 703033</a:t>
            </a:r>
          </a:p>
        </p:txBody>
      </p:sp>
    </p:spTree>
    <p:extLst>
      <p:ext uri="{BB962C8B-B14F-4D97-AF65-F5344CB8AC3E}">
        <p14:creationId xmlns:p14="http://schemas.microsoft.com/office/powerpoint/2010/main" val="179634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5F16EC9-F7AF-F37D-5E09-6F457BBB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Bexiga</a:t>
            </a:r>
            <a:br>
              <a:rPr lang="pt-BR" dirty="0"/>
            </a:br>
            <a:r>
              <a:rPr lang="pt-BR" sz="3600" dirty="0"/>
              <a:t>Classificação molecular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59372F0D-13F5-74BF-DFB3-D97C8B541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41537"/>
            <a:ext cx="10395409" cy="4351338"/>
          </a:xfrm>
        </p:spPr>
        <p:txBody>
          <a:bodyPr/>
          <a:lstStyle/>
          <a:p>
            <a:r>
              <a:rPr lang="pt-BR" dirty="0" err="1"/>
              <a:t>Woerl</a:t>
            </a:r>
            <a:r>
              <a:rPr lang="pt-BR" dirty="0"/>
              <a:t> et al. </a:t>
            </a:r>
            <a:r>
              <a:rPr lang="pt-BR" sz="1800" i="1" dirty="0" err="1"/>
              <a:t>Eur</a:t>
            </a:r>
            <a:r>
              <a:rPr lang="pt-BR" sz="1800" i="1" dirty="0"/>
              <a:t> </a:t>
            </a:r>
            <a:r>
              <a:rPr lang="pt-BR" sz="1800" i="1" dirty="0" err="1"/>
              <a:t>Urol</a:t>
            </a:r>
            <a:r>
              <a:rPr lang="pt-BR" sz="1800" i="1" dirty="0"/>
              <a:t> 2020;78:256</a:t>
            </a:r>
            <a:endParaRPr lang="pt-BR" sz="2400" i="1" dirty="0"/>
          </a:p>
          <a:p>
            <a:pPr lvl="1"/>
            <a:r>
              <a:rPr lang="pt-BR" dirty="0"/>
              <a:t>TCGA – 407</a:t>
            </a:r>
          </a:p>
          <a:p>
            <a:pPr lvl="1"/>
            <a:r>
              <a:rPr lang="pt-BR" dirty="0"/>
              <a:t>Pacientes – 16 </a:t>
            </a:r>
          </a:p>
          <a:p>
            <a:pPr lvl="2"/>
            <a:r>
              <a:rPr lang="en-US" dirty="0"/>
              <a:t>AUC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dirty="0" err="1"/>
              <a:t>Geral</a:t>
            </a:r>
            <a:r>
              <a:rPr lang="en-US" dirty="0"/>
              <a:t> - 0.89 (±0.03) 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dirty="0"/>
              <a:t>Basal - 0.89 (±0.04)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dirty="0"/>
              <a:t>Luminal - 0.88 (±0.06) 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dirty="0"/>
              <a:t>Luminal p53-like - 0.89 (±0.04) 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dirty="0"/>
              <a:t>Duplo-</a:t>
            </a:r>
            <a:r>
              <a:rPr lang="en-US" dirty="0" err="1"/>
              <a:t>negativo</a:t>
            </a:r>
            <a:r>
              <a:rPr lang="en-US" dirty="0"/>
              <a:t> - 0.76 (±0.12)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6B453DCE-3A29-F9BC-C927-39BDE616D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19" t="24653" r="24845" b="11898"/>
          <a:stretch/>
        </p:blipFill>
        <p:spPr>
          <a:xfrm>
            <a:off x="6938128" y="2030053"/>
            <a:ext cx="36010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35E018-BECF-8AE0-1105-918DC4F8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Bexiga</a:t>
            </a:r>
            <a:br>
              <a:rPr lang="pt-BR" dirty="0"/>
            </a:br>
            <a:r>
              <a:rPr lang="pt-BR" sz="3600" dirty="0"/>
              <a:t>Resposta a </a:t>
            </a:r>
            <a:r>
              <a:rPr lang="pt-BR" sz="3600" dirty="0" err="1"/>
              <a:t>neoadjuvância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5C324390-7A5A-C6CD-7132-9631DC711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7545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Estudo preliminar</a:t>
            </a:r>
            <a:r>
              <a:rPr lang="pt-BR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Melo P., Borges L. e Leite K.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25 pacientes com CUBMI cistectomia radical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Quimioterapia neoadjuvante baseada em platina </a:t>
            </a:r>
          </a:p>
          <a:p>
            <a:pPr lvl="2"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9 respondedores </a:t>
            </a:r>
          </a:p>
          <a:p>
            <a:pPr lvl="2"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16 não respondedores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a typeface="Calibri" panose="020F0502020204030204" pitchFamily="34" charset="0"/>
                <a:cs typeface="Times New Roman" panose="02020603050405020304" pitchFamily="18" charset="0"/>
              </a:rPr>
              <a:t>Acurácia de 62,23% na predição correta em relação a resposta ou não a QTN. </a:t>
            </a:r>
          </a:p>
          <a:p>
            <a:pPr marL="457200" lvl="1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5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="" xmlns:a16="http://schemas.microsoft.com/office/drawing/2014/main" id="{B9FF99BD-075F-4761-A995-6FC574BD25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="" xmlns:a16="http://schemas.microsoft.com/office/drawing/2014/main" id="{A7B21A54-9BA3-4EA9-B460-5A829ADD90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7" name="Rectangle 6154">
            <a:extLst>
              <a:ext uri="{FF2B5EF4-FFF2-40B4-BE49-F238E27FC236}">
                <a16:creationId xmlns="" xmlns:a16="http://schemas.microsoft.com/office/drawing/2014/main" id="{6FA8F714-B9D8-488A-8CCA-E9948FF913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Amazon.com: Nephrology Art Kidney Art Print Body Art ...">
            <a:extLst>
              <a:ext uri="{FF2B5EF4-FFF2-40B4-BE49-F238E27FC236}">
                <a16:creationId xmlns="" xmlns:a16="http://schemas.microsoft.com/office/drawing/2014/main" id="{FC389761-6BCD-60E4-BC35-C1FB5B8FF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4077" y="1123527"/>
            <a:ext cx="3683840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9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C2D796-6133-5E97-825F-048891C4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Rim</a:t>
            </a:r>
            <a:br>
              <a:rPr lang="pt-BR" dirty="0"/>
            </a:br>
            <a:r>
              <a:rPr lang="pt-BR" sz="3600" dirty="0"/>
              <a:t>Diagnóstico, Classificação e graduação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36E7E195-98D4-4F80-A217-87C82F483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769" y="2126415"/>
            <a:ext cx="10515600" cy="4351338"/>
          </a:xfrm>
        </p:spPr>
        <p:txBody>
          <a:bodyPr>
            <a:normAutofit/>
          </a:bodyPr>
          <a:lstStyle/>
          <a:p>
            <a:r>
              <a:rPr lang="pt-BR" dirty="0" err="1"/>
              <a:t>Fenstermaker</a:t>
            </a:r>
            <a:r>
              <a:rPr lang="pt-BR" dirty="0"/>
              <a:t> et al. </a:t>
            </a:r>
            <a:r>
              <a:rPr lang="pt-BR" sz="2000" i="1" dirty="0"/>
              <a:t>Urol. 2020,144:152</a:t>
            </a:r>
          </a:p>
          <a:p>
            <a:pPr lvl="1"/>
            <a:r>
              <a:rPr lang="pt-BR" dirty="0"/>
              <a:t>TCGA</a:t>
            </a:r>
          </a:p>
          <a:p>
            <a:pPr lvl="1"/>
            <a:r>
              <a:rPr lang="pt-BR" dirty="0"/>
              <a:t>Acurácia</a:t>
            </a:r>
          </a:p>
          <a:p>
            <a:pPr lvl="2"/>
            <a:r>
              <a:rPr lang="pt-BR" dirty="0"/>
              <a:t>Benigno </a:t>
            </a:r>
            <a:r>
              <a:rPr lang="pt-BR" dirty="0" err="1"/>
              <a:t>vs</a:t>
            </a:r>
            <a:r>
              <a:rPr lang="pt-BR" dirty="0"/>
              <a:t> maligno – 99,1%</a:t>
            </a:r>
          </a:p>
          <a:p>
            <a:pPr lvl="2"/>
            <a:r>
              <a:rPr lang="pt-BR" dirty="0"/>
              <a:t>Subtipos – 97,5%</a:t>
            </a:r>
          </a:p>
          <a:p>
            <a:pPr lvl="2"/>
            <a:r>
              <a:rPr lang="pt-BR" dirty="0"/>
              <a:t>Graduação </a:t>
            </a:r>
            <a:r>
              <a:rPr lang="pt-BR" dirty="0" err="1"/>
              <a:t>Fuhrman</a:t>
            </a:r>
            <a:r>
              <a:rPr lang="pt-BR" dirty="0"/>
              <a:t> – 98,4% </a:t>
            </a:r>
          </a:p>
          <a:p>
            <a:r>
              <a:rPr lang="pt-BR" dirty="0" err="1"/>
              <a:t>Tabibu</a:t>
            </a:r>
            <a:r>
              <a:rPr lang="pt-BR" dirty="0"/>
              <a:t> et al. </a:t>
            </a:r>
            <a:r>
              <a:rPr lang="pt-BR" sz="1800" i="1" dirty="0" err="1"/>
              <a:t>Sci</a:t>
            </a:r>
            <a:r>
              <a:rPr lang="pt-BR" sz="1800" i="1" dirty="0"/>
              <a:t> Rep 2019,9:10509</a:t>
            </a:r>
          </a:p>
          <a:p>
            <a:pPr lvl="1"/>
            <a:r>
              <a:rPr lang="pt-BR" dirty="0"/>
              <a:t>TCGA</a:t>
            </a:r>
          </a:p>
          <a:p>
            <a:pPr lvl="1"/>
            <a:r>
              <a:rPr lang="pt-BR" dirty="0"/>
              <a:t>Acurácia</a:t>
            </a:r>
          </a:p>
          <a:p>
            <a:pPr lvl="2"/>
            <a:r>
              <a:rPr lang="pt-BR" dirty="0"/>
              <a:t>Cel. Clara </a:t>
            </a:r>
            <a:r>
              <a:rPr lang="pt-BR" dirty="0" err="1"/>
              <a:t>vs</a:t>
            </a:r>
            <a:r>
              <a:rPr lang="pt-BR" dirty="0"/>
              <a:t> benigno – 99,39%</a:t>
            </a:r>
          </a:p>
          <a:p>
            <a:pPr lvl="2"/>
            <a:r>
              <a:rPr lang="pt-BR" dirty="0"/>
              <a:t>Cel. Clara </a:t>
            </a:r>
            <a:r>
              <a:rPr lang="pt-BR" dirty="0" err="1"/>
              <a:t>vs</a:t>
            </a:r>
            <a:r>
              <a:rPr lang="pt-BR" dirty="0"/>
              <a:t> </a:t>
            </a:r>
            <a:r>
              <a:rPr lang="pt-BR" dirty="0" err="1"/>
              <a:t>cromófobo</a:t>
            </a:r>
            <a:r>
              <a:rPr lang="pt-BR" dirty="0"/>
              <a:t> </a:t>
            </a:r>
            <a:r>
              <a:rPr lang="pt-BR" dirty="0" err="1"/>
              <a:t>vs</a:t>
            </a:r>
            <a:r>
              <a:rPr lang="pt-BR" dirty="0"/>
              <a:t> papilífero – 94,07%</a:t>
            </a:r>
          </a:p>
          <a:p>
            <a:pPr marL="457200" lvl="1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1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Estudos complementares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PD-L1</a:t>
            </a:r>
          </a:p>
          <a:p>
            <a:pPr lvl="1"/>
            <a:r>
              <a:rPr lang="en-US" dirty="0"/>
              <a:t>TPS &lt; 1%, 1% ≤ TPS &lt; 50%, and TPS &gt; 50</a:t>
            </a:r>
            <a:r>
              <a:rPr lang="en-US" dirty="0" smtClean="0"/>
              <a:t>%</a:t>
            </a:r>
          </a:p>
          <a:p>
            <a:pPr lvl="1"/>
            <a:r>
              <a:rPr lang="en-US" dirty="0" err="1" smtClean="0"/>
              <a:t>Acurácia</a:t>
            </a:r>
            <a:r>
              <a:rPr lang="en-US" dirty="0" smtClean="0"/>
              <a:t> 75% </a:t>
            </a:r>
          </a:p>
          <a:p>
            <a:pPr lvl="1"/>
            <a:r>
              <a:rPr lang="en-US" dirty="0" smtClean="0"/>
              <a:t>Knudsen et al.</a:t>
            </a:r>
            <a:r>
              <a:rPr lang="en-US" sz="1800" i="1" dirty="0" smtClean="0"/>
              <a:t> Lab Invest 2024;104:102070</a:t>
            </a:r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46636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Deep</a:t>
            </a:r>
            <a:r>
              <a:rPr lang="pt-BR" dirty="0"/>
              <a:t> Learning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15453" y="2141537"/>
            <a:ext cx="10038347" cy="4351338"/>
          </a:xfrm>
        </p:spPr>
        <p:txBody>
          <a:bodyPr>
            <a:normAutofit/>
          </a:bodyPr>
          <a:lstStyle/>
          <a:p>
            <a:r>
              <a:rPr lang="en-US" sz="2400" dirty="0"/>
              <a:t>Parte do </a:t>
            </a:r>
            <a:r>
              <a:rPr lang="en-US" sz="2400" dirty="0" err="1"/>
              <a:t>aprendizado</a:t>
            </a:r>
            <a:r>
              <a:rPr lang="en-US" sz="2400" dirty="0"/>
              <a:t> de </a:t>
            </a:r>
            <a:r>
              <a:rPr lang="en-US" sz="2400" dirty="0" err="1"/>
              <a:t>máquina</a:t>
            </a:r>
            <a:r>
              <a:rPr lang="en-US" sz="2400" dirty="0"/>
              <a:t> que </a:t>
            </a:r>
            <a:r>
              <a:rPr lang="en-US" sz="2400" dirty="0" err="1"/>
              <a:t>usa</a:t>
            </a:r>
            <a:r>
              <a:rPr lang="en-US" sz="2400" dirty="0"/>
              <a:t> </a:t>
            </a:r>
            <a:r>
              <a:rPr lang="en-US" sz="2400" dirty="0" err="1"/>
              <a:t>redes</a:t>
            </a:r>
            <a:r>
              <a:rPr lang="en-US" sz="2400" dirty="0"/>
              <a:t> </a:t>
            </a:r>
            <a:r>
              <a:rPr lang="en-US" sz="2400" dirty="0" err="1"/>
              <a:t>neurais</a:t>
            </a:r>
            <a:r>
              <a:rPr lang="en-US" sz="2400" dirty="0"/>
              <a:t> com </a:t>
            </a:r>
            <a:r>
              <a:rPr lang="en-US" sz="2400" dirty="0" err="1"/>
              <a:t>múltiplas</a:t>
            </a:r>
            <a:r>
              <a:rPr lang="en-US" sz="2400" dirty="0"/>
              <a:t> </a:t>
            </a:r>
            <a:r>
              <a:rPr lang="en-US" sz="2400" dirty="0" err="1"/>
              <a:t>camadas</a:t>
            </a:r>
            <a:endParaRPr lang="en-US" sz="2400" dirty="0"/>
          </a:p>
          <a:p>
            <a:r>
              <a:rPr lang="en-US" sz="2400" dirty="0" err="1"/>
              <a:t>Simulação</a:t>
            </a:r>
            <a:r>
              <a:rPr lang="en-US" sz="2400" dirty="0"/>
              <a:t> do </a:t>
            </a:r>
            <a:r>
              <a:rPr lang="en-US" sz="2400" dirty="0" err="1"/>
              <a:t>cérebro</a:t>
            </a:r>
            <a:r>
              <a:rPr lang="en-US" sz="2400" dirty="0"/>
              <a:t> </a:t>
            </a:r>
            <a:r>
              <a:rPr lang="en-US" sz="2400" dirty="0" err="1"/>
              <a:t>humano</a:t>
            </a:r>
            <a:r>
              <a:rPr lang="en-US" sz="2400" dirty="0"/>
              <a:t> – </a:t>
            </a:r>
            <a:r>
              <a:rPr lang="en-US" sz="2400" dirty="0" err="1"/>
              <a:t>trama</a:t>
            </a:r>
            <a:r>
              <a:rPr lang="en-US" sz="2400" dirty="0"/>
              <a:t> neural </a:t>
            </a:r>
            <a:r>
              <a:rPr lang="en-US" sz="2400" dirty="0" err="1"/>
              <a:t>convolucional</a:t>
            </a:r>
            <a:endParaRPr lang="en-US" sz="2400" dirty="0"/>
          </a:p>
          <a:p>
            <a:r>
              <a:rPr lang="en-US" sz="2400" dirty="0" err="1"/>
              <a:t>Permite</a:t>
            </a:r>
            <a:r>
              <a:rPr lang="en-US" sz="2400" dirty="0"/>
              <a:t> que o </a:t>
            </a:r>
            <a:r>
              <a:rPr lang="en-US" sz="2400" dirty="0" err="1"/>
              <a:t>computador</a:t>
            </a:r>
            <a:r>
              <a:rPr lang="en-US" sz="2400" dirty="0"/>
              <a:t> </a:t>
            </a:r>
            <a:r>
              <a:rPr lang="en-US" sz="2400" dirty="0" err="1"/>
              <a:t>aprenda</a:t>
            </a:r>
            <a:r>
              <a:rPr lang="en-US" sz="2400" dirty="0"/>
              <a:t> a </a:t>
            </a:r>
            <a:r>
              <a:rPr lang="en-US" sz="2400" dirty="0" err="1"/>
              <a:t>partir</a:t>
            </a:r>
            <a:r>
              <a:rPr lang="en-US" sz="2400" dirty="0"/>
              <a:t> de </a:t>
            </a:r>
            <a:r>
              <a:rPr lang="en-US" sz="2400" dirty="0" err="1"/>
              <a:t>grande</a:t>
            </a:r>
            <a:r>
              <a:rPr lang="en-US" sz="2400" dirty="0"/>
              <a:t> volume de dados</a:t>
            </a:r>
          </a:p>
          <a:p>
            <a:r>
              <a:rPr lang="en-US" sz="2400" dirty="0" err="1"/>
              <a:t>Reconhece</a:t>
            </a:r>
            <a:r>
              <a:rPr lang="en-US" sz="2400" dirty="0"/>
              <a:t> </a:t>
            </a:r>
            <a:r>
              <a:rPr lang="en-US" sz="2400" dirty="0" err="1"/>
              <a:t>padrões</a:t>
            </a:r>
            <a:endParaRPr lang="en-US" sz="2400" dirty="0"/>
          </a:p>
          <a:p>
            <a:pPr lvl="1"/>
            <a:r>
              <a:rPr lang="en-US" sz="2000" dirty="0"/>
              <a:t>Imagens</a:t>
            </a:r>
          </a:p>
          <a:p>
            <a:pPr lvl="1"/>
            <a:r>
              <a:rPr lang="en-US" sz="2000" dirty="0"/>
              <a:t>Sons</a:t>
            </a:r>
          </a:p>
          <a:p>
            <a:pPr lvl="1"/>
            <a:r>
              <a:rPr lang="en-US" sz="2000" dirty="0" err="1"/>
              <a:t>Textos</a:t>
            </a:r>
            <a:endParaRPr lang="en-US" sz="2000" dirty="0"/>
          </a:p>
          <a:p>
            <a:pPr lvl="1"/>
            <a:r>
              <a:rPr lang="en-US" sz="2000" dirty="0"/>
              <a:t>Etc.</a:t>
            </a:r>
          </a:p>
          <a:p>
            <a:endParaRPr lang="en-US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43035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rs.els-cdn.com/content/image/1-s2.0-S0893395222002198-gr5_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19" y="399244"/>
            <a:ext cx="10224892" cy="605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de cantos arredondados 3"/>
          <p:cNvSpPr/>
          <p:nvPr/>
        </p:nvSpPr>
        <p:spPr>
          <a:xfrm>
            <a:off x="745958" y="1443789"/>
            <a:ext cx="10551695" cy="63767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8459440" y="6452562"/>
            <a:ext cx="2838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 err="1" smtClean="0"/>
              <a:t>Baxi</a:t>
            </a:r>
            <a:r>
              <a:rPr lang="pt-BR" sz="1400" i="1" dirty="0" smtClean="0"/>
              <a:t> et al. </a:t>
            </a:r>
            <a:r>
              <a:rPr lang="pt-BR" sz="1400" i="1" dirty="0" err="1" smtClean="0"/>
              <a:t>Mod</a:t>
            </a:r>
            <a:r>
              <a:rPr lang="pt-BR" sz="1400" i="1" dirty="0" smtClean="0"/>
              <a:t> </a:t>
            </a:r>
            <a:r>
              <a:rPr lang="pt-BR" sz="1400" i="1" dirty="0" err="1" smtClean="0"/>
              <a:t>Pathol</a:t>
            </a:r>
            <a:r>
              <a:rPr lang="pt-BR" sz="1400" i="1" dirty="0" smtClean="0"/>
              <a:t> 2022;35:1529</a:t>
            </a:r>
            <a:endParaRPr lang="pt-BR" sz="1400" i="1" dirty="0"/>
          </a:p>
        </p:txBody>
      </p:sp>
    </p:spTree>
    <p:extLst>
      <p:ext uri="{BB962C8B-B14F-4D97-AF65-F5344CB8AC3E}">
        <p14:creationId xmlns:p14="http://schemas.microsoft.com/office/powerpoint/2010/main" val="411461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rs.els-cdn.com/content/image/1-s2.0-S0893395222002198-gr6_lr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0"/>
          <a:stretch/>
        </p:blipFill>
        <p:spPr bwMode="auto">
          <a:xfrm>
            <a:off x="1083959" y="598638"/>
            <a:ext cx="10213694" cy="600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de cantos arredondados 2"/>
          <p:cNvSpPr/>
          <p:nvPr/>
        </p:nvSpPr>
        <p:spPr>
          <a:xfrm>
            <a:off x="649706" y="1768642"/>
            <a:ext cx="11082200" cy="63767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5992966" y="6452561"/>
            <a:ext cx="2838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 err="1" smtClean="0"/>
              <a:t>Baxi</a:t>
            </a:r>
            <a:r>
              <a:rPr lang="pt-BR" sz="1400" i="1" dirty="0" smtClean="0"/>
              <a:t> et al. </a:t>
            </a:r>
            <a:r>
              <a:rPr lang="pt-BR" sz="1400" i="1" dirty="0" err="1" smtClean="0"/>
              <a:t>Mod</a:t>
            </a:r>
            <a:r>
              <a:rPr lang="pt-BR" sz="1400" i="1" dirty="0" smtClean="0"/>
              <a:t> </a:t>
            </a:r>
            <a:r>
              <a:rPr lang="pt-BR" sz="1400" i="1" dirty="0" err="1" smtClean="0"/>
              <a:t>Pathol</a:t>
            </a:r>
            <a:r>
              <a:rPr lang="pt-BR" sz="1400" i="1" dirty="0" smtClean="0"/>
              <a:t> 2022;35:1529</a:t>
            </a:r>
            <a:endParaRPr lang="pt-BR" sz="1400" i="1" dirty="0"/>
          </a:p>
        </p:txBody>
      </p:sp>
    </p:spTree>
    <p:extLst>
      <p:ext uri="{BB962C8B-B14F-4D97-AF65-F5344CB8AC3E}">
        <p14:creationId xmlns:p14="http://schemas.microsoft.com/office/powerpoint/2010/main" val="413890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www.marketingtechnews.net/wp-content/uploads/sites/6/2020/03/big-data-and-artificial-intelligence-concept-vector-id10405572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1"/>
          <a:stretch/>
        </p:blipFill>
        <p:spPr bwMode="auto">
          <a:xfrm>
            <a:off x="-1" y="-51126"/>
            <a:ext cx="9793705" cy="68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uxograma: Preparação 6"/>
          <p:cNvSpPr/>
          <p:nvPr/>
        </p:nvSpPr>
        <p:spPr>
          <a:xfrm>
            <a:off x="4475748" y="4800597"/>
            <a:ext cx="1961148" cy="890337"/>
          </a:xfrm>
          <a:prstGeom prst="flowChartPreparati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Benigno</a:t>
            </a:r>
            <a:endParaRPr lang="pt-BR" dirty="0"/>
          </a:p>
        </p:txBody>
      </p:sp>
      <p:sp>
        <p:nvSpPr>
          <p:cNvPr id="8" name="Retângulo de cantos arredondados 7"/>
          <p:cNvSpPr/>
          <p:nvPr/>
        </p:nvSpPr>
        <p:spPr>
          <a:xfrm>
            <a:off x="7899399" y="1323474"/>
            <a:ext cx="1684421" cy="62564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Invasivo</a:t>
            </a:r>
            <a:endParaRPr lang="pt-BR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7899399" y="2201778"/>
            <a:ext cx="1684421" cy="62564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Não invasivo</a:t>
            </a:r>
            <a:endParaRPr lang="pt-BR" dirty="0"/>
          </a:p>
        </p:txBody>
      </p:sp>
      <p:sp>
        <p:nvSpPr>
          <p:cNvPr id="11" name="Fluxograma: Preparação 10"/>
          <p:cNvSpPr/>
          <p:nvPr/>
        </p:nvSpPr>
        <p:spPr>
          <a:xfrm>
            <a:off x="4475748" y="2514599"/>
            <a:ext cx="1961148" cy="890337"/>
          </a:xfrm>
          <a:prstGeom prst="flowChartPreparati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Maligno</a:t>
            </a:r>
            <a:endParaRPr lang="pt-BR" dirty="0"/>
          </a:p>
        </p:txBody>
      </p:sp>
      <p:sp>
        <p:nvSpPr>
          <p:cNvPr id="9" name="Retângulo com Canto Aparado do Mesmo Lado 8"/>
          <p:cNvSpPr/>
          <p:nvPr/>
        </p:nvSpPr>
        <p:spPr>
          <a:xfrm>
            <a:off x="10335125" y="574507"/>
            <a:ext cx="1215189" cy="631658"/>
          </a:xfrm>
          <a:prstGeom prst="snip2Same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Lâmina própria</a:t>
            </a:r>
            <a:endParaRPr lang="pt-BR" dirty="0"/>
          </a:p>
        </p:txBody>
      </p:sp>
      <p:sp>
        <p:nvSpPr>
          <p:cNvPr id="13" name="Retângulo com Canto Aparado do Mesmo Lado 12"/>
          <p:cNvSpPr/>
          <p:nvPr/>
        </p:nvSpPr>
        <p:spPr>
          <a:xfrm>
            <a:off x="10335124" y="1476875"/>
            <a:ext cx="1215189" cy="631658"/>
          </a:xfrm>
          <a:prstGeom prst="snip2Same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Muscularprópria</a:t>
            </a:r>
            <a:endParaRPr lang="pt-BR" dirty="0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7899399" y="3080082"/>
            <a:ext cx="1684421" cy="62564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Alto grau</a:t>
            </a:r>
            <a:endParaRPr lang="pt-BR" dirty="0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7899399" y="3958386"/>
            <a:ext cx="1684421" cy="62564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Baixo grau</a:t>
            </a:r>
            <a:endParaRPr lang="pt-BR" dirty="0"/>
          </a:p>
        </p:txBody>
      </p:sp>
      <p:cxnSp>
        <p:nvCxnSpPr>
          <p:cNvPr id="16" name="Conector angulado 15"/>
          <p:cNvCxnSpPr>
            <a:stCxn id="11" idx="3"/>
          </p:cNvCxnSpPr>
          <p:nvPr/>
        </p:nvCxnSpPr>
        <p:spPr>
          <a:xfrm flipV="1">
            <a:off x="6436896" y="1684422"/>
            <a:ext cx="1462503" cy="1275346"/>
          </a:xfrm>
          <a:prstGeom prst="bentConnector3">
            <a:avLst/>
          </a:prstGeom>
          <a:ln w="38100">
            <a:solidFill>
              <a:srgbClr val="00FF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do 18"/>
          <p:cNvCxnSpPr>
            <a:stCxn id="11" idx="3"/>
            <a:endCxn id="10" idx="1"/>
          </p:cNvCxnSpPr>
          <p:nvPr/>
        </p:nvCxnSpPr>
        <p:spPr>
          <a:xfrm flipV="1">
            <a:off x="6436896" y="2514599"/>
            <a:ext cx="1462503" cy="445169"/>
          </a:xfrm>
          <a:prstGeom prst="bentConnector3">
            <a:avLst/>
          </a:prstGeom>
          <a:ln w="38100">
            <a:solidFill>
              <a:srgbClr val="00FF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do 20"/>
          <p:cNvCxnSpPr>
            <a:stCxn id="11" idx="3"/>
            <a:endCxn id="14" idx="1"/>
          </p:cNvCxnSpPr>
          <p:nvPr/>
        </p:nvCxnSpPr>
        <p:spPr>
          <a:xfrm>
            <a:off x="6436896" y="2959768"/>
            <a:ext cx="1462503" cy="433135"/>
          </a:xfrm>
          <a:prstGeom prst="bentConnector3">
            <a:avLst/>
          </a:prstGeom>
          <a:ln w="38100">
            <a:solidFill>
              <a:srgbClr val="00FF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angulado 22"/>
          <p:cNvCxnSpPr>
            <a:stCxn id="11" idx="3"/>
          </p:cNvCxnSpPr>
          <p:nvPr/>
        </p:nvCxnSpPr>
        <p:spPr>
          <a:xfrm>
            <a:off x="6436896" y="2959768"/>
            <a:ext cx="1462503" cy="1275345"/>
          </a:xfrm>
          <a:prstGeom prst="bentConnector3">
            <a:avLst/>
          </a:prstGeom>
          <a:ln w="38100">
            <a:solidFill>
              <a:srgbClr val="00FF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angulado 24"/>
          <p:cNvCxnSpPr>
            <a:stCxn id="8" idx="3"/>
            <a:endCxn id="9" idx="2"/>
          </p:cNvCxnSpPr>
          <p:nvPr/>
        </p:nvCxnSpPr>
        <p:spPr>
          <a:xfrm flipV="1">
            <a:off x="9583820" y="890336"/>
            <a:ext cx="751305" cy="745959"/>
          </a:xfrm>
          <a:prstGeom prst="bentConnector3">
            <a:avLst/>
          </a:prstGeom>
          <a:ln w="38100">
            <a:solidFill>
              <a:srgbClr val="00FF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angulado 26"/>
          <p:cNvCxnSpPr>
            <a:endCxn id="13" idx="2"/>
          </p:cNvCxnSpPr>
          <p:nvPr/>
        </p:nvCxnSpPr>
        <p:spPr>
          <a:xfrm>
            <a:off x="9583820" y="1684422"/>
            <a:ext cx="751304" cy="108282"/>
          </a:xfrm>
          <a:prstGeom prst="bentConnector3">
            <a:avLst/>
          </a:prstGeom>
          <a:ln w="38100">
            <a:solidFill>
              <a:srgbClr val="00FF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6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Título 1"/>
          <p:cNvSpPr>
            <a:spLocks noGrp="1"/>
          </p:cNvSpPr>
          <p:nvPr>
            <p:ph type="ctrTitle"/>
          </p:nvPr>
        </p:nvSpPr>
        <p:spPr>
          <a:xfrm>
            <a:off x="2781300" y="3733800"/>
            <a:ext cx="6426200" cy="1828800"/>
          </a:xfrm>
        </p:spPr>
        <p:txBody>
          <a:bodyPr>
            <a:normAutofit fontScale="90000"/>
          </a:bodyPr>
          <a:lstStyle/>
          <a:p>
            <a:r>
              <a:rPr lang="pt-BR" altLang="pt-BR" sz="8100">
                <a:solidFill>
                  <a:srgbClr val="FF0000"/>
                </a:solidFill>
                <a:ea typeface="ＭＳ Ｐゴシック" panose="020B0600070205080204" pitchFamily="34" charset="-128"/>
              </a:rPr>
              <a:t>Disfunção Sexual Masculina</a:t>
            </a:r>
          </a:p>
        </p:txBody>
      </p:sp>
      <p:pic>
        <p:nvPicPr>
          <p:cNvPr id="2263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899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Deep</a:t>
            </a:r>
            <a:r>
              <a:rPr lang="pt-BR" dirty="0"/>
              <a:t> Learning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054225"/>
            <a:ext cx="10515600" cy="4351338"/>
          </a:xfrm>
        </p:spPr>
        <p:txBody>
          <a:bodyPr/>
          <a:lstStyle/>
          <a:p>
            <a:r>
              <a:rPr lang="en-US" dirty="0" err="1"/>
              <a:t>Programação</a:t>
            </a:r>
            <a:endParaRPr lang="en-US" dirty="0"/>
          </a:p>
          <a:p>
            <a:pPr lvl="1"/>
            <a:r>
              <a:rPr lang="en-US" dirty="0"/>
              <a:t>Python</a:t>
            </a:r>
          </a:p>
          <a:p>
            <a:pPr lvl="1"/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estruturas</a:t>
            </a:r>
            <a:r>
              <a:rPr lang="en-US" dirty="0"/>
              <a:t> e </a:t>
            </a:r>
            <a:r>
              <a:rPr lang="en-US" dirty="0" err="1"/>
              <a:t>rotinas</a:t>
            </a:r>
            <a:r>
              <a:rPr lang="en-US" dirty="0"/>
              <a:t> </a:t>
            </a:r>
            <a:r>
              <a:rPr lang="en-US" dirty="0" err="1"/>
              <a:t>pré-construídas</a:t>
            </a:r>
            <a:endParaRPr lang="en-US" dirty="0"/>
          </a:p>
          <a:p>
            <a:pPr lvl="2"/>
            <a:r>
              <a:rPr lang="en-US" dirty="0" err="1"/>
              <a:t>TensorFlow</a:t>
            </a:r>
            <a:endParaRPr lang="en-US" dirty="0"/>
          </a:p>
          <a:p>
            <a:pPr lvl="2"/>
            <a:r>
              <a:rPr lang="en-US" dirty="0" err="1"/>
              <a:t>Keras</a:t>
            </a:r>
            <a:endParaRPr lang="en-US" dirty="0"/>
          </a:p>
          <a:p>
            <a:pPr lvl="2"/>
            <a:r>
              <a:rPr lang="en-US" dirty="0" err="1"/>
              <a:t>PyTorch</a:t>
            </a:r>
            <a:endParaRPr lang="en-US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16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Deep</a:t>
            </a:r>
            <a:r>
              <a:rPr lang="pt-BR" dirty="0"/>
              <a:t> Learning</a:t>
            </a:r>
            <a:br>
              <a:rPr lang="pt-BR" dirty="0"/>
            </a:br>
            <a:r>
              <a:rPr lang="pt-BR" sz="3600" dirty="0"/>
              <a:t>Etapas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8239" y="2438120"/>
            <a:ext cx="3252371" cy="3566754"/>
          </a:xfrm>
        </p:spPr>
        <p:txBody>
          <a:bodyPr>
            <a:normAutofit/>
          </a:bodyPr>
          <a:lstStyle/>
          <a:p>
            <a:r>
              <a:rPr lang="en-US" sz="1600" dirty="0" err="1"/>
              <a:t>Definição</a:t>
            </a:r>
            <a:r>
              <a:rPr lang="en-US" sz="1600" dirty="0"/>
              <a:t> do </a:t>
            </a:r>
            <a:r>
              <a:rPr lang="en-US" sz="1600" dirty="0" err="1"/>
              <a:t>problema</a:t>
            </a:r>
            <a:endParaRPr lang="en-US" sz="1600" dirty="0"/>
          </a:p>
          <a:p>
            <a:r>
              <a:rPr lang="en-US" sz="1600" dirty="0" err="1"/>
              <a:t>Coleção</a:t>
            </a:r>
            <a:r>
              <a:rPr lang="en-US" sz="1600" dirty="0"/>
              <a:t> de dados</a:t>
            </a:r>
          </a:p>
          <a:p>
            <a:r>
              <a:rPr lang="en-US" sz="1600" dirty="0" err="1"/>
              <a:t>Processamento</a:t>
            </a:r>
            <a:r>
              <a:rPr lang="en-US" sz="1600" dirty="0"/>
              <a:t> dos dados</a:t>
            </a:r>
          </a:p>
          <a:p>
            <a:r>
              <a:rPr lang="en-US" sz="1600" dirty="0" err="1"/>
              <a:t>Desenho</a:t>
            </a:r>
            <a:r>
              <a:rPr lang="en-US" sz="1600" dirty="0"/>
              <a:t> do </a:t>
            </a:r>
            <a:r>
              <a:rPr lang="en-US" sz="1600" dirty="0" err="1"/>
              <a:t>modelo</a:t>
            </a:r>
            <a:endParaRPr lang="en-US" sz="1600" dirty="0"/>
          </a:p>
          <a:p>
            <a:r>
              <a:rPr lang="en-US" sz="1600" dirty="0" err="1"/>
              <a:t>Otimização</a:t>
            </a:r>
            <a:r>
              <a:rPr lang="en-US" sz="1600" dirty="0"/>
              <a:t> do </a:t>
            </a:r>
            <a:r>
              <a:rPr lang="en-US" sz="1600" dirty="0" err="1"/>
              <a:t>modelo</a:t>
            </a:r>
            <a:endParaRPr lang="en-US" sz="1600" dirty="0"/>
          </a:p>
          <a:p>
            <a:r>
              <a:rPr lang="en-US" sz="1600" dirty="0" err="1"/>
              <a:t>Treinamento</a:t>
            </a:r>
            <a:endParaRPr lang="en-US" sz="1600" dirty="0"/>
          </a:p>
          <a:p>
            <a:r>
              <a:rPr lang="en-US" sz="1600" dirty="0" err="1"/>
              <a:t>Avaliação</a:t>
            </a:r>
            <a:r>
              <a:rPr lang="en-US" sz="1600" dirty="0"/>
              <a:t> </a:t>
            </a:r>
            <a:r>
              <a:rPr lang="en-US" sz="1600" dirty="0" err="1"/>
              <a:t>ou</a:t>
            </a:r>
            <a:r>
              <a:rPr lang="en-US" sz="1600" dirty="0"/>
              <a:t> teste</a:t>
            </a:r>
          </a:p>
          <a:p>
            <a:r>
              <a:rPr lang="en-US" sz="1600" dirty="0" err="1"/>
              <a:t>Ajuste</a:t>
            </a:r>
            <a:r>
              <a:rPr lang="en-US" sz="1600" dirty="0"/>
              <a:t> da </a:t>
            </a:r>
            <a:r>
              <a:rPr lang="en-US" sz="1600" dirty="0" err="1"/>
              <a:t>parametrização</a:t>
            </a:r>
            <a:endParaRPr lang="en-US" sz="1600" dirty="0"/>
          </a:p>
          <a:p>
            <a:r>
              <a:rPr lang="en-US" sz="1600" dirty="0" err="1"/>
              <a:t>Implantação</a:t>
            </a:r>
            <a:endParaRPr lang="en-US" sz="1600" dirty="0"/>
          </a:p>
          <a:p>
            <a:r>
              <a:rPr lang="en-US" sz="1600" dirty="0" err="1"/>
              <a:t>Monitoramento</a:t>
            </a:r>
            <a:endParaRPr lang="en-US" sz="1600" dirty="0"/>
          </a:p>
          <a:p>
            <a:endParaRPr lang="pt-BR" sz="16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03BCB565-78F1-5073-2952-1A1D25903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51" t="26117" r="7912" b="18075"/>
          <a:stretch/>
        </p:blipFill>
        <p:spPr>
          <a:xfrm>
            <a:off x="3563332" y="2177591"/>
            <a:ext cx="8380429" cy="382728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A8DB8200-ED17-350D-82FB-D1CE6056BA7C}"/>
              </a:ext>
            </a:extLst>
          </p:cNvPr>
          <p:cNvSpPr txBox="1"/>
          <p:nvPr/>
        </p:nvSpPr>
        <p:spPr>
          <a:xfrm>
            <a:off x="8134649" y="6004874"/>
            <a:ext cx="3219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i="1" dirty="0" err="1">
                <a:latin typeface="Century Gothic" panose="020B0502020202020204" pitchFamily="34" charset="0"/>
              </a:rPr>
              <a:t>Khoraminia</a:t>
            </a:r>
            <a:r>
              <a:rPr lang="pt-BR" sz="1200" i="1" dirty="0">
                <a:latin typeface="Century Gothic" panose="020B0502020202020204" pitchFamily="34" charset="0"/>
              </a:rPr>
              <a:t> F et al. </a:t>
            </a:r>
            <a:r>
              <a:rPr lang="pt-BR" sz="1200" i="1" dirty="0" err="1">
                <a:latin typeface="Century Gothic" panose="020B0502020202020204" pitchFamily="34" charset="0"/>
              </a:rPr>
              <a:t>Cancers</a:t>
            </a:r>
            <a:r>
              <a:rPr lang="pt-BR" sz="1200" i="1" dirty="0">
                <a:latin typeface="Century Gothic" panose="020B0502020202020204" pitchFamily="34" charset="0"/>
              </a:rPr>
              <a:t> 2023,15:4518</a:t>
            </a:r>
          </a:p>
        </p:txBody>
      </p:sp>
    </p:spTree>
    <p:extLst>
      <p:ext uri="{BB962C8B-B14F-4D97-AF65-F5344CB8AC3E}">
        <p14:creationId xmlns:p14="http://schemas.microsoft.com/office/powerpoint/2010/main" val="17445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="" xmlns:a16="http://schemas.microsoft.com/office/drawing/2014/main" id="{6680F1D3-7650-4307-A001-0163AD371D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7AB36211-534C-E68E-72B5-5F1DD5A87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9" r="1" b="5253"/>
          <a:stretch/>
        </p:blipFill>
        <p:spPr bwMode="auto"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31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Câncer de próstata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042193"/>
            <a:ext cx="10515600" cy="4351338"/>
          </a:xfrm>
        </p:spPr>
        <p:txBody>
          <a:bodyPr/>
          <a:lstStyle/>
          <a:p>
            <a:r>
              <a:rPr lang="pt-BR" dirty="0"/>
              <a:t>EUA – 1 milhão de biópsias anuais</a:t>
            </a:r>
          </a:p>
          <a:p>
            <a:r>
              <a:rPr lang="pt-BR" dirty="0"/>
              <a:t>≥ 12 fragmentos</a:t>
            </a:r>
          </a:p>
          <a:p>
            <a:r>
              <a:rPr lang="pt-BR" dirty="0"/>
              <a:t>Aumento da incidência</a:t>
            </a:r>
          </a:p>
          <a:p>
            <a:r>
              <a:rPr lang="pt-BR" dirty="0"/>
              <a:t>Número reduzido de patologistas</a:t>
            </a:r>
          </a:p>
          <a:p>
            <a:pPr lvl="1"/>
            <a:r>
              <a:rPr lang="pt-BR" dirty="0"/>
              <a:t>Brasil – 1,6:100.000</a:t>
            </a:r>
          </a:p>
          <a:p>
            <a:pPr lvl="1"/>
            <a:r>
              <a:rPr lang="pt-BR" dirty="0"/>
              <a:t>China – 1,0:130.000</a:t>
            </a:r>
          </a:p>
          <a:p>
            <a:pPr lvl="1"/>
            <a:r>
              <a:rPr lang="pt-BR" dirty="0"/>
              <a:t>África – 1,0:1.000.000</a:t>
            </a:r>
          </a:p>
          <a:p>
            <a:r>
              <a:rPr lang="pt-BR" dirty="0"/>
              <a:t>Graduação essencial para conduta</a:t>
            </a:r>
          </a:p>
        </p:txBody>
      </p:sp>
    </p:spTree>
    <p:extLst>
      <p:ext uri="{BB962C8B-B14F-4D97-AF65-F5344CB8AC3E}">
        <p14:creationId xmlns:p14="http://schemas.microsoft.com/office/powerpoint/2010/main" val="265211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227220" y="1155031"/>
            <a:ext cx="9413437" cy="4188617"/>
            <a:chOff x="1227220" y="1155031"/>
            <a:chExt cx="9413437" cy="4188617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2"/>
            <a:srcRect l="23981" t="48070" r="67138" b="48648"/>
            <a:stretch/>
          </p:blipFill>
          <p:spPr>
            <a:xfrm>
              <a:off x="2589160" y="4668252"/>
              <a:ext cx="3248526" cy="675396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2"/>
            <a:srcRect l="23389" t="10175" r="25887" b="54211"/>
            <a:stretch/>
          </p:blipFill>
          <p:spPr>
            <a:xfrm>
              <a:off x="1227220" y="1155031"/>
              <a:ext cx="9413437" cy="3717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5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Verde-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2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Props1.xml><?xml version="1.0" encoding="utf-8"?>
<ds:datastoreItem xmlns:ds="http://schemas.openxmlformats.org/officeDocument/2006/customXml" ds:itemID="{EFAF1DE6-4775-4224-AB45-8598F16E6381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893E9BC5-2B3B-47B0-9938-CC1D5F4E3A93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72AC8B67-4AA5-405A-8510-C2ABEB45D7DE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BCCEAE9D-47A8-408E-B517-E98D24AE7C12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6597683D-6860-468C-85C3-ADC22AD732AF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8E746621-B702-4054-BFE9-2E5720C83A4B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1039</Words>
  <Application>Microsoft Office PowerPoint</Application>
  <PresentationFormat>Widescreen</PresentationFormat>
  <Paragraphs>313</Paragraphs>
  <Slides>43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5" baseType="lpstr">
      <vt:lpstr>Meiryo</vt:lpstr>
      <vt:lpstr>ＭＳ Ｐゴシック</vt:lpstr>
      <vt:lpstr>Arial</vt:lpstr>
      <vt:lpstr>Calibri</vt:lpstr>
      <vt:lpstr>Calibri Bold</vt:lpstr>
      <vt:lpstr>Calibri Light</vt:lpstr>
      <vt:lpstr>Century Gothic</vt:lpstr>
      <vt:lpstr>Courier New</vt:lpstr>
      <vt:lpstr>Times New Roman</vt:lpstr>
      <vt:lpstr>Wingdings</vt:lpstr>
      <vt:lpstr>Wingdings 3</vt:lpstr>
      <vt:lpstr>Tema do Office</vt:lpstr>
      <vt:lpstr>Inteligência artificial em uropatologia</vt:lpstr>
      <vt:lpstr>Declaração de Conflito de Interesse</vt:lpstr>
      <vt:lpstr>IA na patologia</vt:lpstr>
      <vt:lpstr>Deep Learning</vt:lpstr>
      <vt:lpstr>Deep Learning</vt:lpstr>
      <vt:lpstr>Deep Learning Etapas</vt:lpstr>
      <vt:lpstr>Apresentação do PowerPoint</vt:lpstr>
      <vt:lpstr>Câncer de próstata</vt:lpstr>
      <vt:lpstr>Apresentação do PowerPoint</vt:lpstr>
      <vt:lpstr>Câncer de próstata Diagnóstico</vt:lpstr>
      <vt:lpstr>Câncer de próstata Graduação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Performance em biópsias Fotos comuns</vt:lpstr>
      <vt:lpstr>Apresentação do PowerPoint</vt:lpstr>
      <vt:lpstr>IBEX</vt:lpstr>
      <vt:lpstr>Paige - Prostate</vt:lpstr>
      <vt:lpstr>Pathomics – previsão de recidiva </vt:lpstr>
      <vt:lpstr>Previsão de recidiva pós-PR</vt:lpstr>
      <vt:lpstr>Previsão de recidiva pós-PR</vt:lpstr>
      <vt:lpstr>Previsão de recidiva pós-PR</vt:lpstr>
      <vt:lpstr>Previsão de recidiva pós-PR</vt:lpstr>
      <vt:lpstr>Apresentação do PowerPoint</vt:lpstr>
      <vt:lpstr>Bexiga Diagnóstico</vt:lpstr>
      <vt:lpstr>Bexiga Graduação</vt:lpstr>
      <vt:lpstr>Bexiga Estadiamento</vt:lpstr>
      <vt:lpstr>Bexiga Prognóstico</vt:lpstr>
      <vt:lpstr>Bexiga Recidiva</vt:lpstr>
      <vt:lpstr>Bexiga Recidiva</vt:lpstr>
      <vt:lpstr>Bexiga Prognóstico</vt:lpstr>
      <vt:lpstr>Bexiga Prognóstico</vt:lpstr>
      <vt:lpstr>Bexiga Classificação molecular</vt:lpstr>
      <vt:lpstr>Bexiga Resposta a neoadjuvância</vt:lpstr>
      <vt:lpstr>Apresentação do PowerPoint</vt:lpstr>
      <vt:lpstr>Rim Diagnóstico, Classificação e graduação</vt:lpstr>
      <vt:lpstr>Estudos complementares</vt:lpstr>
      <vt:lpstr>Apresentação do PowerPoint</vt:lpstr>
      <vt:lpstr>Apresentação do PowerPoint</vt:lpstr>
      <vt:lpstr>Apresentação do PowerPoint</vt:lpstr>
      <vt:lpstr>Disfunção Sexual Masculina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Katia</dc:creator>
  <cp:lastModifiedBy>Katia</cp:lastModifiedBy>
  <cp:revision>184</cp:revision>
  <dcterms:created xsi:type="dcterms:W3CDTF">2024-05-09T11:24:48Z</dcterms:created>
  <dcterms:modified xsi:type="dcterms:W3CDTF">2024-05-27T13:15:49Z</dcterms:modified>
</cp:coreProperties>
</file>